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8" d="100"/>
          <a:sy n="138" d="100"/>
        </p:scale>
        <p:origin x="-134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F091EF-1BE9-5C42-9428-A53F423049BE}" type="datetimeFigureOut">
              <a:rPr lang="en-US" smtClean="0"/>
              <a:t>11/27/13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26C36-7D75-9D46-AEB9-5780E3C8771B}" type="slidenum">
              <a:rPr lang="en-US" smtClean="0"/>
              <a:t>‹#›</a:t>
            </a:fld>
            <a:endParaRPr lang="en-US"/>
          </a:p>
        </p:txBody>
      </p:sp>
    </p:spTree>
    <p:extLst>
      <p:ext uri="{BB962C8B-B14F-4D97-AF65-F5344CB8AC3E}">
        <p14:creationId xmlns:p14="http://schemas.microsoft.com/office/powerpoint/2010/main" val="4267123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091EF-1BE9-5C42-9428-A53F423049BE}" type="datetimeFigureOut">
              <a:rPr lang="en-US" smtClean="0"/>
              <a:t>11/27/13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26C36-7D75-9D46-AEB9-5780E3C8771B}" type="slidenum">
              <a:rPr lang="en-US" smtClean="0"/>
              <a:t>‹#›</a:t>
            </a:fld>
            <a:endParaRPr lang="en-US"/>
          </a:p>
        </p:txBody>
      </p:sp>
    </p:spTree>
    <p:extLst>
      <p:ext uri="{BB962C8B-B14F-4D97-AF65-F5344CB8AC3E}">
        <p14:creationId xmlns:p14="http://schemas.microsoft.com/office/powerpoint/2010/main" val="3149509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091EF-1BE9-5C42-9428-A53F423049BE}" type="datetimeFigureOut">
              <a:rPr lang="en-US" smtClean="0"/>
              <a:t>11/27/13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26C36-7D75-9D46-AEB9-5780E3C8771B}" type="slidenum">
              <a:rPr lang="en-US" smtClean="0"/>
              <a:t>‹#›</a:t>
            </a:fld>
            <a:endParaRPr lang="en-US"/>
          </a:p>
        </p:txBody>
      </p:sp>
    </p:spTree>
    <p:extLst>
      <p:ext uri="{BB962C8B-B14F-4D97-AF65-F5344CB8AC3E}">
        <p14:creationId xmlns:p14="http://schemas.microsoft.com/office/powerpoint/2010/main" val="190410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091EF-1BE9-5C42-9428-A53F423049BE}" type="datetimeFigureOut">
              <a:rPr lang="en-US" smtClean="0"/>
              <a:t>11/27/13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26C36-7D75-9D46-AEB9-5780E3C8771B}" type="slidenum">
              <a:rPr lang="en-US" smtClean="0"/>
              <a:t>‹#›</a:t>
            </a:fld>
            <a:endParaRPr lang="en-US"/>
          </a:p>
        </p:txBody>
      </p:sp>
    </p:spTree>
    <p:extLst>
      <p:ext uri="{BB962C8B-B14F-4D97-AF65-F5344CB8AC3E}">
        <p14:creationId xmlns:p14="http://schemas.microsoft.com/office/powerpoint/2010/main" val="2048048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F091EF-1BE9-5C42-9428-A53F423049BE}" type="datetimeFigureOut">
              <a:rPr lang="en-US" smtClean="0"/>
              <a:t>11/27/13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26C36-7D75-9D46-AEB9-5780E3C8771B}" type="slidenum">
              <a:rPr lang="en-US" smtClean="0"/>
              <a:t>‹#›</a:t>
            </a:fld>
            <a:endParaRPr lang="en-US"/>
          </a:p>
        </p:txBody>
      </p:sp>
    </p:spTree>
    <p:extLst>
      <p:ext uri="{BB962C8B-B14F-4D97-AF65-F5344CB8AC3E}">
        <p14:creationId xmlns:p14="http://schemas.microsoft.com/office/powerpoint/2010/main" val="129102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F091EF-1BE9-5C42-9428-A53F423049BE}" type="datetimeFigureOut">
              <a:rPr lang="en-US" smtClean="0"/>
              <a:t>11/27/13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26C36-7D75-9D46-AEB9-5780E3C8771B}" type="slidenum">
              <a:rPr lang="en-US" smtClean="0"/>
              <a:t>‹#›</a:t>
            </a:fld>
            <a:endParaRPr lang="en-US"/>
          </a:p>
        </p:txBody>
      </p:sp>
    </p:spTree>
    <p:extLst>
      <p:ext uri="{BB962C8B-B14F-4D97-AF65-F5344CB8AC3E}">
        <p14:creationId xmlns:p14="http://schemas.microsoft.com/office/powerpoint/2010/main" val="1688740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F091EF-1BE9-5C42-9428-A53F423049BE}" type="datetimeFigureOut">
              <a:rPr lang="en-US" smtClean="0"/>
              <a:t>11/27/13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026C36-7D75-9D46-AEB9-5780E3C8771B}" type="slidenum">
              <a:rPr lang="en-US" smtClean="0"/>
              <a:t>‹#›</a:t>
            </a:fld>
            <a:endParaRPr lang="en-US"/>
          </a:p>
        </p:txBody>
      </p:sp>
    </p:spTree>
    <p:extLst>
      <p:ext uri="{BB962C8B-B14F-4D97-AF65-F5344CB8AC3E}">
        <p14:creationId xmlns:p14="http://schemas.microsoft.com/office/powerpoint/2010/main" val="2541840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091EF-1BE9-5C42-9428-A53F423049BE}" type="datetimeFigureOut">
              <a:rPr lang="en-US" smtClean="0"/>
              <a:t>11/27/13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026C36-7D75-9D46-AEB9-5780E3C8771B}" type="slidenum">
              <a:rPr lang="en-US" smtClean="0"/>
              <a:t>‹#›</a:t>
            </a:fld>
            <a:endParaRPr lang="en-US"/>
          </a:p>
        </p:txBody>
      </p:sp>
    </p:spTree>
    <p:extLst>
      <p:ext uri="{BB962C8B-B14F-4D97-AF65-F5344CB8AC3E}">
        <p14:creationId xmlns:p14="http://schemas.microsoft.com/office/powerpoint/2010/main" val="639293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091EF-1BE9-5C42-9428-A53F423049BE}" type="datetimeFigureOut">
              <a:rPr lang="en-US" smtClean="0"/>
              <a:t>11/27/13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026C36-7D75-9D46-AEB9-5780E3C8771B}" type="slidenum">
              <a:rPr lang="en-US" smtClean="0"/>
              <a:t>‹#›</a:t>
            </a:fld>
            <a:endParaRPr lang="en-US"/>
          </a:p>
        </p:txBody>
      </p:sp>
    </p:spTree>
    <p:extLst>
      <p:ext uri="{BB962C8B-B14F-4D97-AF65-F5344CB8AC3E}">
        <p14:creationId xmlns:p14="http://schemas.microsoft.com/office/powerpoint/2010/main" val="898790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091EF-1BE9-5C42-9428-A53F423049BE}" type="datetimeFigureOut">
              <a:rPr lang="en-US" smtClean="0"/>
              <a:t>11/27/13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26C36-7D75-9D46-AEB9-5780E3C8771B}" type="slidenum">
              <a:rPr lang="en-US" smtClean="0"/>
              <a:t>‹#›</a:t>
            </a:fld>
            <a:endParaRPr lang="en-US"/>
          </a:p>
        </p:txBody>
      </p:sp>
    </p:spTree>
    <p:extLst>
      <p:ext uri="{BB962C8B-B14F-4D97-AF65-F5344CB8AC3E}">
        <p14:creationId xmlns:p14="http://schemas.microsoft.com/office/powerpoint/2010/main" val="2257587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091EF-1BE9-5C42-9428-A53F423049BE}" type="datetimeFigureOut">
              <a:rPr lang="en-US" smtClean="0"/>
              <a:t>11/27/13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26C36-7D75-9D46-AEB9-5780E3C8771B}" type="slidenum">
              <a:rPr lang="en-US" smtClean="0"/>
              <a:t>‹#›</a:t>
            </a:fld>
            <a:endParaRPr lang="en-US"/>
          </a:p>
        </p:txBody>
      </p:sp>
    </p:spTree>
    <p:extLst>
      <p:ext uri="{BB962C8B-B14F-4D97-AF65-F5344CB8AC3E}">
        <p14:creationId xmlns:p14="http://schemas.microsoft.com/office/powerpoint/2010/main" val="17476462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F091EF-1BE9-5C42-9428-A53F423049BE}" type="datetimeFigureOut">
              <a:rPr lang="en-US" smtClean="0"/>
              <a:t>11/27/13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026C36-7D75-9D46-AEB9-5780E3C8771B}" type="slidenum">
              <a:rPr lang="en-US" smtClean="0"/>
              <a:t>‹#›</a:t>
            </a:fld>
            <a:endParaRPr lang="en-US"/>
          </a:p>
        </p:txBody>
      </p:sp>
    </p:spTree>
    <p:extLst>
      <p:ext uri="{BB962C8B-B14F-4D97-AF65-F5344CB8AC3E}">
        <p14:creationId xmlns:p14="http://schemas.microsoft.com/office/powerpoint/2010/main" val="2719476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ctrTitle"/>
          </p:nvPr>
        </p:nvSpPr>
        <p:spPr>
          <a:xfrm>
            <a:off x="685800" y="2286000"/>
            <a:ext cx="7772400" cy="1143000"/>
          </a:xfrm>
        </p:spPr>
        <p:txBody>
          <a:bodyPr>
            <a:normAutofit fontScale="90000"/>
          </a:bodyPr>
          <a:lstStyle/>
          <a:p>
            <a:r>
              <a:rPr lang="en-US" dirty="0" smtClean="0">
                <a:latin typeface="Calibri" charset="0"/>
              </a:rPr>
              <a:t>Module </a:t>
            </a:r>
            <a:r>
              <a:rPr lang="en-US" dirty="0">
                <a:latin typeface="Calibri" charset="0"/>
              </a:rPr>
              <a:t>3</a:t>
            </a:r>
            <a:br>
              <a:rPr lang="en-US" dirty="0">
                <a:latin typeface="Calibri" charset="0"/>
              </a:rPr>
            </a:br>
            <a:r>
              <a:rPr lang="en-US" dirty="0">
                <a:latin typeface="Calibri" charset="0"/>
              </a:rPr>
              <a:t/>
            </a:r>
            <a:br>
              <a:rPr lang="en-US" dirty="0">
                <a:latin typeface="Calibri" charset="0"/>
              </a:rPr>
            </a:br>
            <a:r>
              <a:rPr lang="en-US" dirty="0">
                <a:latin typeface="Calibri" charset="0"/>
              </a:rPr>
              <a:t>Looping</a:t>
            </a:r>
          </a:p>
        </p:txBody>
      </p:sp>
      <p:sp>
        <p:nvSpPr>
          <p:cNvPr id="83971"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219446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p:txBody>
          <a:bodyPr/>
          <a:lstStyle/>
          <a:p>
            <a:r>
              <a:rPr lang="en-US">
                <a:latin typeface="Calibri" charset="0"/>
              </a:rPr>
              <a:t>Example of a while loop</a:t>
            </a:r>
            <a:endParaRPr lang="en-CA">
              <a:latin typeface="Calibri" charset="0"/>
            </a:endParaRPr>
          </a:p>
        </p:txBody>
      </p:sp>
      <p:sp>
        <p:nvSpPr>
          <p:cNvPr id="77826" name="Rectangle 3"/>
          <p:cNvSpPr>
            <a:spLocks noGrp="1" noChangeArrowheads="1"/>
          </p:cNvSpPr>
          <p:nvPr>
            <p:ph idx="1"/>
          </p:nvPr>
        </p:nvSpPr>
        <p:spPr/>
        <p:txBody>
          <a:bodyPr/>
          <a:lstStyle/>
          <a:p>
            <a:pPr>
              <a:buFontTx/>
              <a:buNone/>
            </a:pPr>
            <a:r>
              <a:rPr lang="en-US" sz="2800">
                <a:latin typeface="Courier New" charset="0"/>
              </a:rPr>
              <a:t>  $num1=6;</a:t>
            </a:r>
            <a:br>
              <a:rPr lang="en-US" sz="2800">
                <a:latin typeface="Courier New" charset="0"/>
              </a:rPr>
            </a:br>
            <a:r>
              <a:rPr lang="en-US" sz="2800">
                <a:latin typeface="Courier New" charset="0"/>
              </a:rPr>
              <a:t>while ($num1 &lt; 12)</a:t>
            </a:r>
            <a:br>
              <a:rPr lang="en-US" sz="2800">
                <a:latin typeface="Courier New" charset="0"/>
              </a:rPr>
            </a:br>
            <a:r>
              <a:rPr lang="en-US" sz="2800">
                <a:latin typeface="Courier New" charset="0"/>
              </a:rPr>
              <a:t>{</a:t>
            </a:r>
            <a:br>
              <a:rPr lang="en-US" sz="2800">
                <a:latin typeface="Courier New" charset="0"/>
              </a:rPr>
            </a:br>
            <a:r>
              <a:rPr lang="en-US" sz="2800">
                <a:latin typeface="Courier New" charset="0"/>
              </a:rPr>
              <a:t>print $num1;</a:t>
            </a:r>
            <a:br>
              <a:rPr lang="en-US" sz="2800">
                <a:latin typeface="Courier New" charset="0"/>
              </a:rPr>
            </a:br>
            <a:r>
              <a:rPr lang="en-US" sz="2800">
                <a:latin typeface="Courier New" charset="0"/>
              </a:rPr>
              <a:t>$num1++;</a:t>
            </a:r>
            <a:br>
              <a:rPr lang="en-US" sz="2800">
                <a:latin typeface="Courier New" charset="0"/>
              </a:rPr>
            </a:br>
            <a:r>
              <a:rPr lang="en-US" sz="2800">
                <a:latin typeface="Courier New" charset="0"/>
              </a:rPr>
              <a:t>}</a:t>
            </a:r>
          </a:p>
          <a:p>
            <a:r>
              <a:rPr lang="en-US" sz="2800">
                <a:latin typeface="Calibri" charset="0"/>
              </a:rPr>
              <a:t>This loop will print the values of $num1 starting at 6 and going through to 11.  The loop fails when $num1 is incremented to 12.</a:t>
            </a:r>
            <a:endParaRPr lang="en-CA" sz="2800">
              <a:latin typeface="Calibri" charset="0"/>
            </a:endParaRPr>
          </a:p>
        </p:txBody>
      </p:sp>
    </p:spTree>
    <p:extLst>
      <p:ext uri="{BB962C8B-B14F-4D97-AF65-F5344CB8AC3E}">
        <p14:creationId xmlns:p14="http://schemas.microsoft.com/office/powerpoint/2010/main" val="2908385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78850" name="Rectangle 3"/>
          <p:cNvSpPr>
            <a:spLocks noGrp="1" noChangeArrowheads="1"/>
          </p:cNvSpPr>
          <p:nvPr>
            <p:ph idx="1"/>
          </p:nvPr>
        </p:nvSpPr>
        <p:spPr/>
        <p:txBody>
          <a:bodyPr/>
          <a:lstStyle/>
          <a:p>
            <a:r>
              <a:rPr lang="en-US">
                <a:latin typeface="Calibri" charset="0"/>
              </a:rPr>
              <a:t>Modify the last program you wrote to use a while loop instead of a for loop.</a:t>
            </a:r>
            <a:endParaRPr lang="en-CA">
              <a:latin typeface="Calibri" charset="0"/>
            </a:endParaRPr>
          </a:p>
        </p:txBody>
      </p:sp>
    </p:spTree>
    <p:extLst>
      <p:ext uri="{BB962C8B-B14F-4D97-AF65-F5344CB8AC3E}">
        <p14:creationId xmlns:p14="http://schemas.microsoft.com/office/powerpoint/2010/main" val="1181556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ctrTitle"/>
          </p:nvPr>
        </p:nvSpPr>
        <p:spPr>
          <a:xfrm>
            <a:off x="685800" y="2286000"/>
            <a:ext cx="7772400" cy="1143000"/>
          </a:xfrm>
        </p:spPr>
        <p:txBody>
          <a:bodyPr/>
          <a:lstStyle/>
          <a:p>
            <a:r>
              <a:rPr lang="en-US">
                <a:latin typeface="Calibri" charset="0"/>
              </a:rPr>
              <a:t>The last and next statements</a:t>
            </a:r>
            <a:endParaRPr lang="en-CA">
              <a:latin typeface="Calibri" charset="0"/>
            </a:endParaRPr>
          </a:p>
        </p:txBody>
      </p:sp>
      <p:sp>
        <p:nvSpPr>
          <p:cNvPr id="95235"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1507634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p:txBody>
          <a:bodyPr/>
          <a:lstStyle/>
          <a:p>
            <a:r>
              <a:rPr lang="en-US">
                <a:latin typeface="Calibri" charset="0"/>
              </a:rPr>
              <a:t>The last statement</a:t>
            </a:r>
            <a:endParaRPr lang="en-CA">
              <a:latin typeface="Calibri" charset="0"/>
            </a:endParaRPr>
          </a:p>
        </p:txBody>
      </p:sp>
      <p:sp>
        <p:nvSpPr>
          <p:cNvPr id="80898" name="Rectangle 3"/>
          <p:cNvSpPr>
            <a:spLocks noGrp="1" noChangeArrowheads="1"/>
          </p:cNvSpPr>
          <p:nvPr>
            <p:ph idx="1"/>
          </p:nvPr>
        </p:nvSpPr>
        <p:spPr/>
        <p:txBody>
          <a:bodyPr>
            <a:normAutofit lnSpcReduction="10000"/>
          </a:bodyPr>
          <a:lstStyle/>
          <a:p>
            <a:pPr>
              <a:lnSpc>
                <a:spcPct val="90000"/>
              </a:lnSpc>
            </a:pPr>
            <a:r>
              <a:rPr lang="en-US" sz="2800">
                <a:latin typeface="Calibri" charset="0"/>
              </a:rPr>
              <a:t>The last statement can be used to terminate a loop, regardless of the condition</a:t>
            </a:r>
            <a:r>
              <a:rPr lang="ja-JP" altLang="en-US" sz="2800">
                <a:latin typeface="Arial" charset="0"/>
              </a:rPr>
              <a:t>’</a:t>
            </a:r>
            <a:r>
              <a:rPr lang="en-US" altLang="ja-JP" sz="2800">
                <a:latin typeface="Calibri" charset="0"/>
              </a:rPr>
              <a:t>s value. The last statement is similar to break in other programming languages.  The last statement is usually used with some condition:</a:t>
            </a:r>
            <a:br>
              <a:rPr lang="en-US" altLang="ja-JP" sz="2800">
                <a:latin typeface="Calibri" charset="0"/>
              </a:rPr>
            </a:br>
            <a:r>
              <a:rPr lang="en-US" altLang="ja-JP" sz="2800">
                <a:latin typeface="Courier New" charset="0"/>
              </a:rPr>
              <a:t>while ($x &lt; 10)</a:t>
            </a:r>
            <a:br>
              <a:rPr lang="en-US" altLang="ja-JP" sz="2800">
                <a:latin typeface="Courier New" charset="0"/>
              </a:rPr>
            </a:br>
            <a:r>
              <a:rPr lang="en-US" altLang="ja-JP" sz="2800">
                <a:latin typeface="Courier New" charset="0"/>
              </a:rPr>
              <a:t>{  if ($x == 6) {last;}</a:t>
            </a:r>
            <a:br>
              <a:rPr lang="en-US" altLang="ja-JP" sz="2800">
                <a:latin typeface="Courier New" charset="0"/>
              </a:rPr>
            </a:br>
            <a:r>
              <a:rPr lang="en-US" altLang="ja-JP" sz="2800">
                <a:latin typeface="Courier New" charset="0"/>
              </a:rPr>
              <a:t>    statements…}</a:t>
            </a:r>
          </a:p>
          <a:p>
            <a:pPr>
              <a:lnSpc>
                <a:spcPct val="90000"/>
              </a:lnSpc>
            </a:pPr>
            <a:r>
              <a:rPr lang="en-US" sz="2800">
                <a:latin typeface="Calibri" charset="0"/>
              </a:rPr>
              <a:t>In this case, when $x is exactly 6, the last statement terminates the loop and execution continues past the closing curly brace.</a:t>
            </a:r>
            <a:br>
              <a:rPr lang="en-US" sz="2800">
                <a:latin typeface="Calibri" charset="0"/>
              </a:rPr>
            </a:br>
            <a:endParaRPr lang="en-CA" sz="2800">
              <a:latin typeface="Calibri" charset="0"/>
            </a:endParaRPr>
          </a:p>
        </p:txBody>
      </p:sp>
    </p:spTree>
    <p:extLst>
      <p:ext uri="{BB962C8B-B14F-4D97-AF65-F5344CB8AC3E}">
        <p14:creationId xmlns:p14="http://schemas.microsoft.com/office/powerpoint/2010/main" val="2996721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title"/>
          </p:nvPr>
        </p:nvSpPr>
        <p:spPr/>
        <p:txBody>
          <a:bodyPr/>
          <a:lstStyle/>
          <a:p>
            <a:r>
              <a:rPr lang="en-US">
                <a:latin typeface="Calibri" charset="0"/>
              </a:rPr>
              <a:t>The next statement</a:t>
            </a:r>
            <a:endParaRPr lang="en-CA">
              <a:latin typeface="Calibri" charset="0"/>
            </a:endParaRPr>
          </a:p>
        </p:txBody>
      </p:sp>
      <p:sp>
        <p:nvSpPr>
          <p:cNvPr id="81922" name="Rectangle 3"/>
          <p:cNvSpPr>
            <a:spLocks noGrp="1" noChangeArrowheads="1"/>
          </p:cNvSpPr>
          <p:nvPr>
            <p:ph idx="1"/>
          </p:nvPr>
        </p:nvSpPr>
        <p:spPr/>
        <p:txBody>
          <a:bodyPr/>
          <a:lstStyle/>
          <a:p>
            <a:pPr>
              <a:lnSpc>
                <a:spcPct val="90000"/>
              </a:lnSpc>
            </a:pPr>
            <a:r>
              <a:rPr lang="en-US" sz="2800">
                <a:latin typeface="Calibri" charset="0"/>
              </a:rPr>
              <a:t>The next statement causes execution of a loop to restart. It is similar to the continue statement in some languages. Any statements below the next statement are not executed.  The next statement is usually used with a conditional:</a:t>
            </a:r>
            <a:br>
              <a:rPr lang="en-US" sz="2800">
                <a:latin typeface="Calibri" charset="0"/>
              </a:rPr>
            </a:br>
            <a:r>
              <a:rPr lang="en-US" sz="2800">
                <a:latin typeface="Courier New" charset="0"/>
              </a:rPr>
              <a:t>while ($x &lt; 10)</a:t>
            </a:r>
            <a:br>
              <a:rPr lang="en-US" sz="2800">
                <a:latin typeface="Courier New" charset="0"/>
              </a:rPr>
            </a:br>
            <a:r>
              <a:rPr lang="en-US" sz="2800">
                <a:latin typeface="Courier New" charset="0"/>
              </a:rPr>
              <a:t>{  if ($x == 6) {next;}</a:t>
            </a:r>
            <a:br>
              <a:rPr lang="en-US" sz="2800">
                <a:latin typeface="Courier New" charset="0"/>
              </a:rPr>
            </a:br>
            <a:r>
              <a:rPr lang="en-US" sz="2800">
                <a:latin typeface="Courier New" charset="0"/>
              </a:rPr>
              <a:t>    statements…}</a:t>
            </a:r>
          </a:p>
          <a:p>
            <a:pPr>
              <a:lnSpc>
                <a:spcPct val="90000"/>
              </a:lnSpc>
            </a:pPr>
            <a:r>
              <a:rPr lang="en-US" sz="2800">
                <a:latin typeface="Calibri" charset="0"/>
              </a:rPr>
              <a:t>When the next is encountered when $x is 6, the loop is restarted again, and the statements below the if are not executed on this pass</a:t>
            </a:r>
            <a:endParaRPr lang="en-CA" sz="2800">
              <a:latin typeface="Calibri" charset="0"/>
            </a:endParaRPr>
          </a:p>
        </p:txBody>
      </p:sp>
    </p:spTree>
    <p:extLst>
      <p:ext uri="{BB962C8B-B14F-4D97-AF65-F5344CB8AC3E}">
        <p14:creationId xmlns:p14="http://schemas.microsoft.com/office/powerpoint/2010/main" val="1494603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p:txBody>
          <a:bodyPr/>
          <a:lstStyle/>
          <a:p>
            <a:r>
              <a:rPr lang="en-US">
                <a:latin typeface="Calibri" charset="0"/>
              </a:rPr>
              <a:t>Exercise</a:t>
            </a:r>
          </a:p>
        </p:txBody>
      </p:sp>
      <p:sp>
        <p:nvSpPr>
          <p:cNvPr id="82946" name="Rectangle 3"/>
          <p:cNvSpPr>
            <a:spLocks noGrp="1" noChangeArrowheads="1"/>
          </p:cNvSpPr>
          <p:nvPr>
            <p:ph idx="1"/>
          </p:nvPr>
        </p:nvSpPr>
        <p:spPr/>
        <p:txBody>
          <a:bodyPr/>
          <a:lstStyle/>
          <a:p>
            <a:r>
              <a:rPr lang="en-US">
                <a:latin typeface="Calibri" charset="0"/>
              </a:rPr>
              <a:t>Write a program that prompts the user for numbers, adding the numbers the user enters together as they are entered.  If the user enters the number 13, terminate the loop at that point and display the total so far.  If the user enters the numbers 9 or 18, ignore the numbers in the running total, but continue asking for other numbers. </a:t>
            </a:r>
          </a:p>
        </p:txBody>
      </p:sp>
    </p:spTree>
    <p:extLst>
      <p:ext uri="{BB962C8B-B14F-4D97-AF65-F5344CB8AC3E}">
        <p14:creationId xmlns:p14="http://schemas.microsoft.com/office/powerpoint/2010/main" val="2541216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ctrTitle"/>
          </p:nvPr>
        </p:nvSpPr>
        <p:spPr>
          <a:xfrm>
            <a:off x="685800" y="2286000"/>
            <a:ext cx="7772400" cy="1143000"/>
          </a:xfrm>
        </p:spPr>
        <p:txBody>
          <a:bodyPr/>
          <a:lstStyle/>
          <a:p>
            <a:r>
              <a:rPr lang="en-US">
                <a:latin typeface="Calibri" charset="0"/>
              </a:rPr>
              <a:t>Code block labels</a:t>
            </a:r>
            <a:endParaRPr lang="en-CA">
              <a:latin typeface="Calibri" charset="0"/>
            </a:endParaRPr>
          </a:p>
        </p:txBody>
      </p:sp>
      <p:sp>
        <p:nvSpPr>
          <p:cNvPr id="99331"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936094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p:txBody>
          <a:bodyPr/>
          <a:lstStyle/>
          <a:p>
            <a:r>
              <a:rPr lang="en-US">
                <a:latin typeface="Calibri" charset="0"/>
              </a:rPr>
              <a:t>Labels</a:t>
            </a:r>
            <a:endParaRPr lang="en-CA">
              <a:latin typeface="Calibri" charset="0"/>
            </a:endParaRPr>
          </a:p>
        </p:txBody>
      </p:sp>
      <p:sp>
        <p:nvSpPr>
          <p:cNvPr id="84994" name="Rectangle 3"/>
          <p:cNvSpPr>
            <a:spLocks noGrp="1" noChangeArrowheads="1"/>
          </p:cNvSpPr>
          <p:nvPr>
            <p:ph idx="1"/>
          </p:nvPr>
        </p:nvSpPr>
        <p:spPr/>
        <p:txBody>
          <a:bodyPr/>
          <a:lstStyle/>
          <a:p>
            <a:r>
              <a:rPr lang="en-US" sz="2800">
                <a:latin typeface="Calibri" charset="0"/>
              </a:rPr>
              <a:t>Blocks of code and the for and while statements can all be labeled, and identified by that label. To use a label, place it before the statement block followed by a colon:</a:t>
            </a:r>
            <a:br>
              <a:rPr lang="en-US" sz="2800">
                <a:latin typeface="Calibri" charset="0"/>
              </a:rPr>
            </a:br>
            <a:r>
              <a:rPr lang="en-US" sz="2800">
                <a:latin typeface="Courier New" charset="0"/>
              </a:rPr>
              <a:t>BLOCK1: {statements…}</a:t>
            </a:r>
          </a:p>
          <a:p>
            <a:r>
              <a:rPr lang="en-US" sz="2800">
                <a:latin typeface="Calibri" charset="0"/>
              </a:rPr>
              <a:t>The name of the label can be any valid ASCII characters.  The convention is to use uppercase for labels so there is no conflict with existing keywords.</a:t>
            </a:r>
            <a:endParaRPr lang="en-CA" sz="2800">
              <a:latin typeface="Calibri" charset="0"/>
            </a:endParaRPr>
          </a:p>
        </p:txBody>
      </p:sp>
    </p:spTree>
    <p:extLst>
      <p:ext uri="{BB962C8B-B14F-4D97-AF65-F5344CB8AC3E}">
        <p14:creationId xmlns:p14="http://schemas.microsoft.com/office/powerpoint/2010/main" val="2606310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p:txBody>
          <a:bodyPr/>
          <a:lstStyle/>
          <a:p>
            <a:r>
              <a:rPr lang="en-US">
                <a:latin typeface="Calibri" charset="0"/>
              </a:rPr>
              <a:t>Labels and loops</a:t>
            </a:r>
            <a:endParaRPr lang="en-CA">
              <a:latin typeface="Calibri" charset="0"/>
            </a:endParaRPr>
          </a:p>
        </p:txBody>
      </p:sp>
      <p:sp>
        <p:nvSpPr>
          <p:cNvPr id="86018" name="Rectangle 3"/>
          <p:cNvSpPr>
            <a:spLocks noGrp="1" noChangeArrowheads="1"/>
          </p:cNvSpPr>
          <p:nvPr>
            <p:ph idx="1"/>
          </p:nvPr>
        </p:nvSpPr>
        <p:spPr/>
        <p:txBody>
          <a:bodyPr/>
          <a:lstStyle/>
          <a:p>
            <a:pPr>
              <a:lnSpc>
                <a:spcPct val="90000"/>
              </a:lnSpc>
            </a:pPr>
            <a:r>
              <a:rPr lang="en-US" sz="2800">
                <a:latin typeface="Calibri" charset="0"/>
              </a:rPr>
              <a:t>When you are labeling a loop, use the same convention as a code block:</a:t>
            </a:r>
            <a:br>
              <a:rPr lang="en-US" sz="2800">
                <a:latin typeface="Calibri" charset="0"/>
              </a:rPr>
            </a:br>
            <a:r>
              <a:rPr lang="en-US" sz="2800">
                <a:latin typeface="Courier New" charset="0"/>
              </a:rPr>
              <a:t>OUTERLOOP: for ( …;…;…)</a:t>
            </a:r>
            <a:br>
              <a:rPr lang="en-US" sz="2800">
                <a:latin typeface="Courier New" charset="0"/>
              </a:rPr>
            </a:br>
            <a:r>
              <a:rPr lang="en-US" sz="2800">
                <a:latin typeface="Courier New" charset="0"/>
              </a:rPr>
              <a:t>BIGCOND: while (cond)</a:t>
            </a:r>
          </a:p>
          <a:p>
            <a:pPr>
              <a:lnSpc>
                <a:spcPct val="90000"/>
              </a:lnSpc>
            </a:pPr>
            <a:r>
              <a:rPr lang="en-US" sz="2800">
                <a:latin typeface="Calibri" charset="0"/>
              </a:rPr>
              <a:t>Labels allow you to specify which loop is affected using last and next:</a:t>
            </a:r>
            <a:br>
              <a:rPr lang="en-US" sz="2800">
                <a:latin typeface="Calibri" charset="0"/>
              </a:rPr>
            </a:br>
            <a:r>
              <a:rPr lang="en-US" sz="2800">
                <a:latin typeface="Calibri" charset="0"/>
              </a:rPr>
              <a:t>  </a:t>
            </a:r>
            <a:r>
              <a:rPr lang="en-US" sz="2800">
                <a:latin typeface="Courier New" charset="0"/>
              </a:rPr>
              <a:t>if (cond) { last OUTERLOOP;}</a:t>
            </a:r>
            <a:br>
              <a:rPr lang="en-US" sz="2800">
                <a:latin typeface="Courier New" charset="0"/>
              </a:rPr>
            </a:br>
            <a:r>
              <a:rPr lang="en-US" sz="2800">
                <a:latin typeface="Calibri" charset="0"/>
              </a:rPr>
              <a:t>will terminate the loop called OUTERLOOP, even if the statement is nested levels deep inside OUTERLOOP</a:t>
            </a:r>
            <a:endParaRPr lang="en-CA" sz="2800">
              <a:latin typeface="Calibri" charset="0"/>
            </a:endParaRPr>
          </a:p>
        </p:txBody>
      </p:sp>
    </p:spTree>
    <p:extLst>
      <p:ext uri="{BB962C8B-B14F-4D97-AF65-F5344CB8AC3E}">
        <p14:creationId xmlns:p14="http://schemas.microsoft.com/office/powerpoint/2010/main" val="1797496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ctrTitle"/>
          </p:nvPr>
        </p:nvSpPr>
        <p:spPr>
          <a:xfrm>
            <a:off x="685800" y="2286000"/>
            <a:ext cx="7772400" cy="1143000"/>
          </a:xfrm>
        </p:spPr>
        <p:txBody>
          <a:bodyPr/>
          <a:lstStyle/>
          <a:p>
            <a:r>
              <a:rPr lang="en-US">
                <a:latin typeface="Calibri" charset="0"/>
              </a:rPr>
              <a:t>The exit statement</a:t>
            </a:r>
            <a:endParaRPr lang="en-CA">
              <a:latin typeface="Calibri" charset="0"/>
            </a:endParaRPr>
          </a:p>
        </p:txBody>
      </p:sp>
      <p:sp>
        <p:nvSpPr>
          <p:cNvPr id="102403"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3116398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p:txBody>
          <a:bodyPr/>
          <a:lstStyle/>
          <a:p>
            <a:r>
              <a:rPr lang="en-US">
                <a:latin typeface="Calibri" charset="0"/>
              </a:rPr>
              <a:t>Perl loops</a:t>
            </a:r>
            <a:endParaRPr lang="en-CA">
              <a:latin typeface="Calibri" charset="0"/>
            </a:endParaRPr>
          </a:p>
        </p:txBody>
      </p:sp>
      <p:sp>
        <p:nvSpPr>
          <p:cNvPr id="69634" name="Rectangle 3"/>
          <p:cNvSpPr>
            <a:spLocks noGrp="1" noChangeArrowheads="1"/>
          </p:cNvSpPr>
          <p:nvPr>
            <p:ph idx="1"/>
          </p:nvPr>
        </p:nvSpPr>
        <p:spPr/>
        <p:txBody>
          <a:bodyPr/>
          <a:lstStyle/>
          <a:p>
            <a:r>
              <a:rPr lang="en-US">
                <a:latin typeface="Calibri" charset="0"/>
              </a:rPr>
              <a:t>As with all other high-level languages, Perl supports loops. The for and while loops are similar to those in languages like C/C++.</a:t>
            </a:r>
          </a:p>
          <a:p>
            <a:r>
              <a:rPr lang="en-US">
                <a:latin typeface="Calibri" charset="0"/>
              </a:rPr>
              <a:t>Loops allow you to run a block of code as many times as you want, as long as some condition evaluates to true.  Loops always have some condition attached to them.</a:t>
            </a:r>
            <a:endParaRPr lang="en-CA">
              <a:latin typeface="Calibri" charset="0"/>
            </a:endParaRPr>
          </a:p>
        </p:txBody>
      </p:sp>
    </p:spTree>
    <p:extLst>
      <p:ext uri="{BB962C8B-B14F-4D97-AF65-F5344CB8AC3E}">
        <p14:creationId xmlns:p14="http://schemas.microsoft.com/office/powerpoint/2010/main" val="1251431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p:txBody>
          <a:bodyPr/>
          <a:lstStyle/>
          <a:p>
            <a:r>
              <a:rPr lang="en-US">
                <a:latin typeface="Calibri" charset="0"/>
              </a:rPr>
              <a:t>The exit statement</a:t>
            </a:r>
            <a:endParaRPr lang="en-CA">
              <a:latin typeface="Calibri" charset="0"/>
            </a:endParaRPr>
          </a:p>
        </p:txBody>
      </p:sp>
      <p:sp>
        <p:nvSpPr>
          <p:cNvPr id="88066" name="Rectangle 3"/>
          <p:cNvSpPr>
            <a:spLocks noGrp="1" noChangeArrowheads="1"/>
          </p:cNvSpPr>
          <p:nvPr>
            <p:ph idx="1"/>
          </p:nvPr>
        </p:nvSpPr>
        <p:spPr/>
        <p:txBody>
          <a:bodyPr/>
          <a:lstStyle/>
          <a:p>
            <a:r>
              <a:rPr lang="en-US" sz="2800">
                <a:latin typeface="Calibri" charset="0"/>
              </a:rPr>
              <a:t>The exit statement is used to terminate a Perl script at any time.  Whenever the exit statement is encountered, the script is terminated.  You can send a return status code back to the calling program with exit, if you want, by appending the return code after the exit statement:</a:t>
            </a:r>
            <a:br>
              <a:rPr lang="en-US" sz="2800">
                <a:latin typeface="Calibri" charset="0"/>
              </a:rPr>
            </a:br>
            <a:r>
              <a:rPr lang="en-US" sz="2800">
                <a:latin typeface="Courier New" charset="0"/>
              </a:rPr>
              <a:t>if ($val1 == 0) { exit 0;}</a:t>
            </a:r>
          </a:p>
          <a:p>
            <a:r>
              <a:rPr lang="en-US" sz="2800">
                <a:latin typeface="Calibri" charset="0"/>
              </a:rPr>
              <a:t>This will exit the program with a return code of 0 is $val1 is zero.</a:t>
            </a:r>
            <a:endParaRPr lang="en-CA" sz="2800">
              <a:latin typeface="Calibri" charset="0"/>
            </a:endParaRPr>
          </a:p>
        </p:txBody>
      </p:sp>
    </p:spTree>
    <p:extLst>
      <p:ext uri="{BB962C8B-B14F-4D97-AF65-F5344CB8AC3E}">
        <p14:creationId xmlns:p14="http://schemas.microsoft.com/office/powerpoint/2010/main" val="1491540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89090" name="Rectangle 3"/>
          <p:cNvSpPr>
            <a:spLocks noGrp="1" noChangeArrowheads="1"/>
          </p:cNvSpPr>
          <p:nvPr>
            <p:ph idx="1"/>
          </p:nvPr>
        </p:nvSpPr>
        <p:spPr/>
        <p:txBody>
          <a:bodyPr/>
          <a:lstStyle/>
          <a:p>
            <a:r>
              <a:rPr lang="en-US">
                <a:latin typeface="Calibri" charset="0"/>
              </a:rPr>
              <a:t>One of the traditional exercises to show loops is finding prime numbers.  Write a program that displays all the primes between 1 and 1,000. Show each prime as it is found. Also show how many primes you found at the end of the program.</a:t>
            </a:r>
          </a:p>
          <a:p>
            <a:endParaRPr lang="en-CA">
              <a:latin typeface="Calibri" charset="0"/>
            </a:endParaRPr>
          </a:p>
        </p:txBody>
      </p:sp>
    </p:spTree>
    <p:extLst>
      <p:ext uri="{BB962C8B-B14F-4D97-AF65-F5344CB8AC3E}">
        <p14:creationId xmlns:p14="http://schemas.microsoft.com/office/powerpoint/2010/main" val="2519904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ctrTitle"/>
          </p:nvPr>
        </p:nvSpPr>
        <p:spPr>
          <a:xfrm>
            <a:off x="685800" y="2286000"/>
            <a:ext cx="7772400" cy="1143000"/>
          </a:xfrm>
        </p:spPr>
        <p:txBody>
          <a:bodyPr>
            <a:normAutofit fontScale="90000"/>
          </a:bodyPr>
          <a:lstStyle/>
          <a:p>
            <a:r>
              <a:rPr lang="en-US">
                <a:latin typeface="Calibri" charset="0"/>
              </a:rPr>
              <a:t>Some Perl functions and operators</a:t>
            </a:r>
            <a:endParaRPr lang="en-CA">
              <a:latin typeface="Calibri" charset="0"/>
            </a:endParaRPr>
          </a:p>
        </p:txBody>
      </p:sp>
      <p:sp>
        <p:nvSpPr>
          <p:cNvPr id="105475"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3541351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p:txBody>
          <a:bodyPr/>
          <a:lstStyle/>
          <a:p>
            <a:r>
              <a:rPr lang="en-US">
                <a:latin typeface="Calibri" charset="0"/>
              </a:rPr>
              <a:t>Perl functions and operators</a:t>
            </a:r>
            <a:endParaRPr lang="en-CA">
              <a:latin typeface="Calibri" charset="0"/>
            </a:endParaRPr>
          </a:p>
        </p:txBody>
      </p:sp>
      <p:sp>
        <p:nvSpPr>
          <p:cNvPr id="91138" name="Rectangle 3"/>
          <p:cNvSpPr>
            <a:spLocks noGrp="1" noChangeArrowheads="1"/>
          </p:cNvSpPr>
          <p:nvPr>
            <p:ph idx="1"/>
          </p:nvPr>
        </p:nvSpPr>
        <p:spPr/>
        <p:txBody>
          <a:bodyPr/>
          <a:lstStyle/>
          <a:p>
            <a:r>
              <a:rPr lang="en-US" sz="2800">
                <a:latin typeface="Calibri" charset="0"/>
              </a:rPr>
              <a:t>Perl is a very flexible language.  As you will see, there are several ways to accomplish the same tasks in Perl, sometimes quite easily if you know all the functions or operators.</a:t>
            </a:r>
          </a:p>
          <a:p>
            <a:r>
              <a:rPr lang="en-US" sz="2800">
                <a:latin typeface="Calibri" charset="0"/>
              </a:rPr>
              <a:t>There are several useful functions that work with scalars and strings, and we can look at these in the next few slides</a:t>
            </a:r>
          </a:p>
          <a:p>
            <a:r>
              <a:rPr lang="en-US" sz="2800">
                <a:latin typeface="Calibri" charset="0"/>
              </a:rPr>
              <a:t>A Perl reference book is a handy resource for looking up functions and operators</a:t>
            </a:r>
            <a:endParaRPr lang="en-CA" sz="2800">
              <a:latin typeface="Calibri" charset="0"/>
            </a:endParaRPr>
          </a:p>
        </p:txBody>
      </p:sp>
    </p:spTree>
    <p:extLst>
      <p:ext uri="{BB962C8B-B14F-4D97-AF65-F5344CB8AC3E}">
        <p14:creationId xmlns:p14="http://schemas.microsoft.com/office/powerpoint/2010/main" val="2079671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ctrTitle"/>
          </p:nvPr>
        </p:nvSpPr>
        <p:spPr>
          <a:xfrm>
            <a:off x="685800" y="2286000"/>
            <a:ext cx="7772400" cy="1143000"/>
          </a:xfrm>
        </p:spPr>
        <p:txBody>
          <a:bodyPr/>
          <a:lstStyle/>
          <a:p>
            <a:r>
              <a:rPr lang="en-US">
                <a:latin typeface="Calibri" charset="0"/>
              </a:rPr>
              <a:t>The index and rindex functions</a:t>
            </a:r>
            <a:endParaRPr lang="en-CA">
              <a:latin typeface="Calibri" charset="0"/>
            </a:endParaRPr>
          </a:p>
        </p:txBody>
      </p:sp>
      <p:sp>
        <p:nvSpPr>
          <p:cNvPr id="107523"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19175169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p:txBody>
          <a:bodyPr/>
          <a:lstStyle/>
          <a:p>
            <a:r>
              <a:rPr lang="en-US">
                <a:latin typeface="Calibri" charset="0"/>
              </a:rPr>
              <a:t>The index function</a:t>
            </a:r>
            <a:endParaRPr lang="en-CA">
              <a:latin typeface="Calibri" charset="0"/>
            </a:endParaRPr>
          </a:p>
        </p:txBody>
      </p:sp>
      <p:sp>
        <p:nvSpPr>
          <p:cNvPr id="93186" name="Rectangle 3"/>
          <p:cNvSpPr>
            <a:spLocks noGrp="1" noChangeArrowheads="1"/>
          </p:cNvSpPr>
          <p:nvPr>
            <p:ph idx="1"/>
          </p:nvPr>
        </p:nvSpPr>
        <p:spPr/>
        <p:txBody>
          <a:bodyPr/>
          <a:lstStyle/>
          <a:p>
            <a:pPr>
              <a:lnSpc>
                <a:spcPct val="90000"/>
              </a:lnSpc>
            </a:pPr>
            <a:r>
              <a:rPr lang="en-US" sz="2800">
                <a:latin typeface="Calibri" charset="0"/>
              </a:rPr>
              <a:t>The index function is used to find one string inside another.  For example, if you have the string </a:t>
            </a:r>
            <a:r>
              <a:rPr lang="ja-JP" altLang="en-US" sz="2800">
                <a:latin typeface="Arial" charset="0"/>
              </a:rPr>
              <a:t>“</a:t>
            </a:r>
            <a:r>
              <a:rPr lang="en-US" altLang="ja-JP" sz="2800">
                <a:latin typeface="Calibri" charset="0"/>
              </a:rPr>
              <a:t>A stitch in time</a:t>
            </a:r>
            <a:r>
              <a:rPr lang="ja-JP" altLang="en-US" sz="2800">
                <a:latin typeface="Arial" charset="0"/>
              </a:rPr>
              <a:t>”</a:t>
            </a:r>
            <a:r>
              <a:rPr lang="en-US" altLang="ja-JP" sz="2800">
                <a:latin typeface="Calibri" charset="0"/>
              </a:rPr>
              <a:t> and want to find out if the string </a:t>
            </a:r>
            <a:r>
              <a:rPr lang="ja-JP" altLang="en-US" sz="2800">
                <a:latin typeface="Arial" charset="0"/>
              </a:rPr>
              <a:t>“</a:t>
            </a:r>
            <a:r>
              <a:rPr lang="en-US" altLang="ja-JP" sz="2800">
                <a:latin typeface="Calibri" charset="0"/>
              </a:rPr>
              <a:t>itch</a:t>
            </a:r>
            <a:r>
              <a:rPr lang="ja-JP" altLang="en-US" sz="2800">
                <a:latin typeface="Arial" charset="0"/>
              </a:rPr>
              <a:t>”</a:t>
            </a:r>
            <a:r>
              <a:rPr lang="en-US" altLang="ja-JP" sz="2800">
                <a:latin typeface="Calibri" charset="0"/>
              </a:rPr>
              <a:t> occurs inside it, you could use the index function.</a:t>
            </a:r>
          </a:p>
          <a:p>
            <a:pPr>
              <a:lnSpc>
                <a:spcPct val="90000"/>
              </a:lnSpc>
            </a:pPr>
            <a:r>
              <a:rPr lang="en-US" sz="2800">
                <a:latin typeface="Calibri" charset="0"/>
              </a:rPr>
              <a:t>The syntax of index is:</a:t>
            </a:r>
            <a:br>
              <a:rPr lang="en-US" sz="2800">
                <a:latin typeface="Calibri" charset="0"/>
              </a:rPr>
            </a:br>
            <a:r>
              <a:rPr lang="en-US" sz="2800">
                <a:latin typeface="Courier New" charset="0"/>
              </a:rPr>
              <a:t>index string, search_string;</a:t>
            </a:r>
            <a:br>
              <a:rPr lang="en-US" sz="2800">
                <a:latin typeface="Courier New" charset="0"/>
              </a:rPr>
            </a:br>
            <a:r>
              <a:rPr lang="en-US" sz="2800">
                <a:latin typeface="Calibri" charset="0"/>
              </a:rPr>
              <a:t>where string is the string to be examined for search_string. Of course, you can use variables for either string component.</a:t>
            </a:r>
          </a:p>
        </p:txBody>
      </p:sp>
    </p:spTree>
    <p:extLst>
      <p:ext uri="{BB962C8B-B14F-4D97-AF65-F5344CB8AC3E}">
        <p14:creationId xmlns:p14="http://schemas.microsoft.com/office/powerpoint/2010/main" val="34746460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p:txBody>
          <a:bodyPr/>
          <a:lstStyle/>
          <a:p>
            <a:r>
              <a:rPr lang="en-US">
                <a:latin typeface="Calibri" charset="0"/>
              </a:rPr>
              <a:t>Perl functions and parentheses</a:t>
            </a:r>
            <a:endParaRPr lang="en-CA">
              <a:latin typeface="Calibri" charset="0"/>
            </a:endParaRPr>
          </a:p>
        </p:txBody>
      </p:sp>
      <p:sp>
        <p:nvSpPr>
          <p:cNvPr id="94210" name="Rectangle 3"/>
          <p:cNvSpPr>
            <a:spLocks noGrp="1" noChangeArrowheads="1"/>
          </p:cNvSpPr>
          <p:nvPr>
            <p:ph idx="1"/>
          </p:nvPr>
        </p:nvSpPr>
        <p:spPr/>
        <p:txBody>
          <a:bodyPr/>
          <a:lstStyle/>
          <a:p>
            <a:r>
              <a:rPr lang="en-US" sz="2800">
                <a:latin typeface="Calibri" charset="0"/>
              </a:rPr>
              <a:t>Perl functions can be written with or without parentheses in most cases, so the statements:</a:t>
            </a:r>
            <a:br>
              <a:rPr lang="en-US" sz="2800">
                <a:latin typeface="Calibri" charset="0"/>
              </a:rPr>
            </a:br>
            <a:r>
              <a:rPr lang="en-US" sz="2800">
                <a:latin typeface="Courier New" charset="0"/>
              </a:rPr>
              <a:t>index string, search_string;</a:t>
            </a:r>
            <a:br>
              <a:rPr lang="en-US" sz="2800">
                <a:latin typeface="Courier New" charset="0"/>
              </a:rPr>
            </a:br>
            <a:r>
              <a:rPr lang="en-US" sz="2800">
                <a:latin typeface="Calibri" charset="0"/>
              </a:rPr>
              <a:t>and </a:t>
            </a:r>
            <a:br>
              <a:rPr lang="en-US" sz="2800">
                <a:latin typeface="Calibri" charset="0"/>
              </a:rPr>
            </a:br>
            <a:r>
              <a:rPr lang="en-US" sz="2800">
                <a:latin typeface="Courier New" charset="0"/>
              </a:rPr>
              <a:t>index(string, search_string);</a:t>
            </a:r>
            <a:br>
              <a:rPr lang="en-US" sz="2800">
                <a:latin typeface="Courier New" charset="0"/>
              </a:rPr>
            </a:br>
            <a:r>
              <a:rPr lang="en-US" sz="2800">
                <a:latin typeface="Calibri" charset="0"/>
              </a:rPr>
              <a:t>are identical.  It is up to you whether you use parentheses.</a:t>
            </a:r>
            <a:endParaRPr lang="en-CA" sz="2800">
              <a:latin typeface="Calibri" charset="0"/>
            </a:endParaRPr>
          </a:p>
          <a:p>
            <a:endParaRPr lang="en-CA" sz="2800">
              <a:latin typeface="Calibri" charset="0"/>
            </a:endParaRPr>
          </a:p>
        </p:txBody>
      </p:sp>
    </p:spTree>
    <p:extLst>
      <p:ext uri="{BB962C8B-B14F-4D97-AF65-F5344CB8AC3E}">
        <p14:creationId xmlns:p14="http://schemas.microsoft.com/office/powerpoint/2010/main" val="1861471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p:nvPr>
        </p:nvSpPr>
        <p:spPr/>
        <p:txBody>
          <a:bodyPr/>
          <a:lstStyle/>
          <a:p>
            <a:r>
              <a:rPr lang="en-US">
                <a:latin typeface="Calibri" charset="0"/>
              </a:rPr>
              <a:t>Example of index</a:t>
            </a:r>
            <a:endParaRPr lang="en-CA">
              <a:latin typeface="Calibri" charset="0"/>
            </a:endParaRPr>
          </a:p>
        </p:txBody>
      </p:sp>
      <p:sp>
        <p:nvSpPr>
          <p:cNvPr id="95234" name="Rectangle 3"/>
          <p:cNvSpPr>
            <a:spLocks noGrp="1" noChangeArrowheads="1"/>
          </p:cNvSpPr>
          <p:nvPr>
            <p:ph idx="1"/>
          </p:nvPr>
        </p:nvSpPr>
        <p:spPr/>
        <p:txBody>
          <a:bodyPr/>
          <a:lstStyle/>
          <a:p>
            <a:pPr>
              <a:lnSpc>
                <a:spcPct val="90000"/>
              </a:lnSpc>
            </a:pPr>
            <a:r>
              <a:rPr lang="en-US" sz="2800">
                <a:latin typeface="Calibri" charset="0"/>
              </a:rPr>
              <a:t>If index finds the substring, it returns the position of the start of the substring in the string, counting from zero. If not found, -1 is returned.</a:t>
            </a:r>
          </a:p>
          <a:p>
            <a:pPr>
              <a:lnSpc>
                <a:spcPct val="90000"/>
              </a:lnSpc>
            </a:pPr>
            <a:r>
              <a:rPr lang="en-US" sz="2800">
                <a:latin typeface="Calibri" charset="0"/>
              </a:rPr>
              <a:t>To find </a:t>
            </a:r>
            <a:r>
              <a:rPr lang="ja-JP" altLang="en-US" sz="2800">
                <a:latin typeface="Arial" charset="0"/>
              </a:rPr>
              <a:t>“</a:t>
            </a:r>
            <a:r>
              <a:rPr lang="en-US" altLang="ja-JP" sz="2800">
                <a:latin typeface="Calibri" charset="0"/>
              </a:rPr>
              <a:t>itch</a:t>
            </a:r>
            <a:r>
              <a:rPr lang="ja-JP" altLang="en-US" sz="2800">
                <a:latin typeface="Arial" charset="0"/>
              </a:rPr>
              <a:t>”</a:t>
            </a:r>
            <a:r>
              <a:rPr lang="en-US" altLang="ja-JP" sz="2800">
                <a:latin typeface="Calibri" charset="0"/>
              </a:rPr>
              <a:t> in </a:t>
            </a:r>
            <a:r>
              <a:rPr lang="ja-JP" altLang="en-US" sz="2800">
                <a:latin typeface="Arial" charset="0"/>
              </a:rPr>
              <a:t>“</a:t>
            </a:r>
            <a:r>
              <a:rPr lang="en-US" altLang="ja-JP" sz="2800">
                <a:latin typeface="Calibri" charset="0"/>
              </a:rPr>
              <a:t>A stitch in time</a:t>
            </a:r>
            <a:r>
              <a:rPr lang="ja-JP" altLang="en-US" sz="2800">
                <a:latin typeface="Arial" charset="0"/>
              </a:rPr>
              <a:t>”</a:t>
            </a:r>
            <a:r>
              <a:rPr lang="en-US" altLang="ja-JP" sz="2800">
                <a:latin typeface="Calibri" charset="0"/>
              </a:rPr>
              <a:t>, you would issue the command:</a:t>
            </a:r>
            <a:br>
              <a:rPr lang="en-US" altLang="ja-JP" sz="2800">
                <a:latin typeface="Calibri" charset="0"/>
              </a:rPr>
            </a:br>
            <a:r>
              <a:rPr lang="en-US" altLang="ja-JP" sz="2800">
                <a:latin typeface="Courier New" charset="0"/>
              </a:rPr>
              <a:t>index </a:t>
            </a:r>
            <a:r>
              <a:rPr lang="ja-JP" altLang="en-US" sz="2800">
                <a:latin typeface="Arial" charset="0"/>
              </a:rPr>
              <a:t>“</a:t>
            </a:r>
            <a:r>
              <a:rPr lang="en-US" altLang="ja-JP" sz="2800">
                <a:latin typeface="Courier New" charset="0"/>
              </a:rPr>
              <a:t>A stitch in time</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itch</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alibri" charset="0"/>
              </a:rPr>
              <a:t>or you could use variables:</a:t>
            </a:r>
            <a:br>
              <a:rPr lang="en-US" altLang="ja-JP" sz="2800">
                <a:latin typeface="Calibri" charset="0"/>
              </a:rPr>
            </a:br>
            <a:r>
              <a:rPr lang="en-US" altLang="ja-JP" sz="2800">
                <a:latin typeface="Courier New" charset="0"/>
              </a:rPr>
              <a:t>$str1 = </a:t>
            </a:r>
            <a:r>
              <a:rPr lang="ja-JP" altLang="en-US" sz="2800">
                <a:latin typeface="Arial" charset="0"/>
              </a:rPr>
              <a:t>“</a:t>
            </a:r>
            <a:r>
              <a:rPr lang="en-US" altLang="ja-JP" sz="2800">
                <a:latin typeface="Courier New" charset="0"/>
              </a:rPr>
              <a:t>A stitch in time</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$str2 = </a:t>
            </a:r>
            <a:r>
              <a:rPr lang="ja-JP" altLang="en-US" sz="2800">
                <a:latin typeface="Arial" charset="0"/>
              </a:rPr>
              <a:t>“</a:t>
            </a:r>
            <a:r>
              <a:rPr lang="en-US" altLang="ja-JP" sz="2800">
                <a:latin typeface="Courier New" charset="0"/>
              </a:rPr>
              <a:t>itch</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$foo=index $str1, $str2;</a:t>
            </a:r>
            <a:br>
              <a:rPr lang="en-US" altLang="ja-JP" sz="2800">
                <a:latin typeface="Courier New" charset="0"/>
              </a:rPr>
            </a:br>
            <a:r>
              <a:rPr lang="en-US" altLang="ja-JP" sz="2800">
                <a:latin typeface="Calibri" charset="0"/>
              </a:rPr>
              <a:t>which will return $foo a value of 4.</a:t>
            </a:r>
            <a:endParaRPr lang="en-US" altLang="ja-JP" sz="2800">
              <a:latin typeface="Courier New" charset="0"/>
            </a:endParaRPr>
          </a:p>
          <a:p>
            <a:pPr>
              <a:lnSpc>
                <a:spcPct val="90000"/>
              </a:lnSpc>
              <a:buFontTx/>
              <a:buNone/>
            </a:pPr>
            <a:endParaRPr lang="en-CA" sz="2800">
              <a:latin typeface="Courier New" charset="0"/>
            </a:endParaRPr>
          </a:p>
        </p:txBody>
      </p:sp>
    </p:spTree>
    <p:extLst>
      <p:ext uri="{BB962C8B-B14F-4D97-AF65-F5344CB8AC3E}">
        <p14:creationId xmlns:p14="http://schemas.microsoft.com/office/powerpoint/2010/main" val="3223252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ChangeArrowheads="1"/>
          </p:cNvSpPr>
          <p:nvPr>
            <p:ph type="title"/>
          </p:nvPr>
        </p:nvSpPr>
        <p:spPr/>
        <p:txBody>
          <a:bodyPr/>
          <a:lstStyle/>
          <a:p>
            <a:r>
              <a:rPr lang="en-US">
                <a:latin typeface="Calibri" charset="0"/>
              </a:rPr>
              <a:t>Modifications of index</a:t>
            </a:r>
            <a:endParaRPr lang="en-CA">
              <a:latin typeface="Calibri" charset="0"/>
            </a:endParaRPr>
          </a:p>
        </p:txBody>
      </p:sp>
      <p:sp>
        <p:nvSpPr>
          <p:cNvPr id="96258" name="Rectangle 3"/>
          <p:cNvSpPr>
            <a:spLocks noGrp="1" noChangeArrowheads="1"/>
          </p:cNvSpPr>
          <p:nvPr>
            <p:ph idx="1"/>
          </p:nvPr>
        </p:nvSpPr>
        <p:spPr/>
        <p:txBody>
          <a:bodyPr/>
          <a:lstStyle/>
          <a:p>
            <a:r>
              <a:rPr lang="en-US" sz="2800">
                <a:latin typeface="Calibri" charset="0"/>
              </a:rPr>
              <a:t>You can specify a starting position for the substring search, allowing you to skip a known substring if you want.  To specify a starting position, give the number after the substring:</a:t>
            </a:r>
            <a:br>
              <a:rPr lang="en-US" sz="2800">
                <a:latin typeface="Calibri" charset="0"/>
              </a:rPr>
            </a:br>
            <a:r>
              <a:rPr lang="en-US" sz="2800">
                <a:latin typeface="Courier New" charset="0"/>
              </a:rPr>
              <a:t>index $str1, $str2, 6;</a:t>
            </a:r>
            <a:br>
              <a:rPr lang="en-US" sz="2800">
                <a:latin typeface="Courier New" charset="0"/>
              </a:rPr>
            </a:br>
            <a:r>
              <a:rPr lang="en-US" sz="2800">
                <a:latin typeface="Calibri" charset="0"/>
              </a:rPr>
              <a:t>this will start looking for $str2 starting at the 6</a:t>
            </a:r>
            <a:r>
              <a:rPr lang="en-US" sz="2800" baseline="30000">
                <a:latin typeface="Calibri" charset="0"/>
              </a:rPr>
              <a:t>th</a:t>
            </a:r>
            <a:r>
              <a:rPr lang="en-US" sz="2800">
                <a:latin typeface="Calibri" charset="0"/>
              </a:rPr>
              <a:t> position of $str1.</a:t>
            </a:r>
          </a:p>
          <a:p>
            <a:r>
              <a:rPr lang="en-US" sz="2800">
                <a:latin typeface="Calibri" charset="0"/>
              </a:rPr>
              <a:t>This could also be written:</a:t>
            </a:r>
            <a:br>
              <a:rPr lang="en-US" sz="2800">
                <a:latin typeface="Calibri" charset="0"/>
              </a:rPr>
            </a:br>
            <a:r>
              <a:rPr lang="en-US" sz="2800">
                <a:latin typeface="Courier New" charset="0"/>
              </a:rPr>
              <a:t>index($str1, $str2, 6);</a:t>
            </a:r>
            <a:endParaRPr lang="en-CA" sz="2800">
              <a:latin typeface="Courier New" charset="0"/>
            </a:endParaRPr>
          </a:p>
        </p:txBody>
      </p:sp>
    </p:spTree>
    <p:extLst>
      <p:ext uri="{BB962C8B-B14F-4D97-AF65-F5344CB8AC3E}">
        <p14:creationId xmlns:p14="http://schemas.microsoft.com/office/powerpoint/2010/main" val="719043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p:txBody>
          <a:bodyPr/>
          <a:lstStyle/>
          <a:p>
            <a:r>
              <a:rPr lang="en-US">
                <a:latin typeface="Calibri" charset="0"/>
              </a:rPr>
              <a:t>The rindex function</a:t>
            </a:r>
            <a:endParaRPr lang="en-CA">
              <a:latin typeface="Calibri" charset="0"/>
            </a:endParaRPr>
          </a:p>
        </p:txBody>
      </p:sp>
      <p:sp>
        <p:nvSpPr>
          <p:cNvPr id="97282" name="Rectangle 3"/>
          <p:cNvSpPr>
            <a:spLocks noGrp="1" noChangeArrowheads="1"/>
          </p:cNvSpPr>
          <p:nvPr>
            <p:ph idx="1"/>
          </p:nvPr>
        </p:nvSpPr>
        <p:spPr/>
        <p:txBody>
          <a:bodyPr/>
          <a:lstStyle/>
          <a:p>
            <a:pPr>
              <a:lnSpc>
                <a:spcPct val="90000"/>
              </a:lnSpc>
            </a:pPr>
            <a:r>
              <a:rPr lang="en-US" sz="2800">
                <a:latin typeface="Calibri" charset="0"/>
              </a:rPr>
              <a:t>The rindex function is the same as index, except it starts at the right of a string and works towards to left. As with index, it will return the position of the first match, or –1 if no match is found:</a:t>
            </a:r>
            <a:br>
              <a:rPr lang="en-US" sz="2800">
                <a:latin typeface="Calibri" charset="0"/>
              </a:rPr>
            </a:br>
            <a:r>
              <a:rPr lang="en-US" sz="2800">
                <a:latin typeface="Courier New" charset="0"/>
              </a:rPr>
              <a:t>$str1 = </a:t>
            </a:r>
            <a:r>
              <a:rPr lang="ja-JP" altLang="en-US" sz="2800">
                <a:latin typeface="Arial" charset="0"/>
              </a:rPr>
              <a:t>“</a:t>
            </a:r>
            <a:r>
              <a:rPr lang="en-US" altLang="ja-JP" sz="2800">
                <a:latin typeface="Courier New" charset="0"/>
              </a:rPr>
              <a:t>A stitch in time</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$str2 = </a:t>
            </a:r>
            <a:r>
              <a:rPr lang="ja-JP" altLang="en-US" sz="2800">
                <a:latin typeface="Arial" charset="0"/>
              </a:rPr>
              <a:t>“</a:t>
            </a:r>
            <a:r>
              <a:rPr lang="en-US" altLang="ja-JP" sz="2800">
                <a:latin typeface="Courier New" charset="0"/>
              </a:rPr>
              <a:t>itch</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$foo=rindex $str1, $str2;</a:t>
            </a:r>
            <a:br>
              <a:rPr lang="en-US" altLang="ja-JP" sz="2800">
                <a:latin typeface="Courier New" charset="0"/>
              </a:rPr>
            </a:br>
            <a:r>
              <a:rPr lang="en-US" altLang="ja-JP" sz="2800">
                <a:latin typeface="Calibri" charset="0"/>
              </a:rPr>
              <a:t>Again, $foo would have the value of 4.</a:t>
            </a:r>
          </a:p>
          <a:p>
            <a:pPr>
              <a:lnSpc>
                <a:spcPct val="90000"/>
              </a:lnSpc>
            </a:pPr>
            <a:r>
              <a:rPr lang="en-US" sz="2800">
                <a:latin typeface="Calibri" charset="0"/>
              </a:rPr>
              <a:t>You can specify a starting position with rindex in the same way as index</a:t>
            </a:r>
            <a:endParaRPr lang="en-CA" sz="2800">
              <a:latin typeface="Courier New" charset="0"/>
            </a:endParaRPr>
          </a:p>
        </p:txBody>
      </p:sp>
    </p:spTree>
    <p:extLst>
      <p:ext uri="{BB962C8B-B14F-4D97-AF65-F5344CB8AC3E}">
        <p14:creationId xmlns:p14="http://schemas.microsoft.com/office/powerpoint/2010/main" val="2023930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ctrTitle"/>
          </p:nvPr>
        </p:nvSpPr>
        <p:spPr>
          <a:xfrm>
            <a:off x="685800" y="2286000"/>
            <a:ext cx="7772400" cy="1143000"/>
          </a:xfrm>
        </p:spPr>
        <p:txBody>
          <a:bodyPr/>
          <a:lstStyle/>
          <a:p>
            <a:r>
              <a:rPr lang="en-US">
                <a:latin typeface="Calibri" charset="0"/>
              </a:rPr>
              <a:t>The for loop</a:t>
            </a:r>
            <a:endParaRPr lang="en-CA">
              <a:latin typeface="Calibri" charset="0"/>
            </a:endParaRPr>
          </a:p>
        </p:txBody>
      </p:sp>
      <p:sp>
        <p:nvSpPr>
          <p:cNvPr id="86019"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5491530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98306" name="Rectangle 3"/>
          <p:cNvSpPr>
            <a:spLocks noGrp="1" noChangeArrowheads="1"/>
          </p:cNvSpPr>
          <p:nvPr>
            <p:ph idx="1"/>
          </p:nvPr>
        </p:nvSpPr>
        <p:spPr/>
        <p:txBody>
          <a:bodyPr/>
          <a:lstStyle/>
          <a:p>
            <a:r>
              <a:rPr lang="en-US">
                <a:latin typeface="Calibri" charset="0"/>
              </a:rPr>
              <a:t>Prompt the user for a long string, followed by a shorter one.  Use both index and rindex to locate the short string inside the longer one and compare the results.</a:t>
            </a:r>
            <a:endParaRPr lang="en-CA">
              <a:latin typeface="Calibri" charset="0"/>
            </a:endParaRPr>
          </a:p>
        </p:txBody>
      </p:sp>
    </p:spTree>
    <p:extLst>
      <p:ext uri="{BB962C8B-B14F-4D97-AF65-F5344CB8AC3E}">
        <p14:creationId xmlns:p14="http://schemas.microsoft.com/office/powerpoint/2010/main" val="30341637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ctrTitle"/>
          </p:nvPr>
        </p:nvSpPr>
        <p:spPr>
          <a:xfrm>
            <a:off x="685800" y="2286000"/>
            <a:ext cx="7772400" cy="1143000"/>
          </a:xfrm>
        </p:spPr>
        <p:txBody>
          <a:bodyPr/>
          <a:lstStyle/>
          <a:p>
            <a:r>
              <a:rPr lang="en-US">
                <a:latin typeface="Calibri" charset="0"/>
              </a:rPr>
              <a:t>The printf function</a:t>
            </a:r>
            <a:endParaRPr lang="en-CA">
              <a:latin typeface="Calibri" charset="0"/>
            </a:endParaRPr>
          </a:p>
        </p:txBody>
      </p:sp>
      <p:sp>
        <p:nvSpPr>
          <p:cNvPr id="114691"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2819885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noChangeArrowheads="1"/>
          </p:cNvSpPr>
          <p:nvPr>
            <p:ph type="title"/>
          </p:nvPr>
        </p:nvSpPr>
        <p:spPr/>
        <p:txBody>
          <a:bodyPr/>
          <a:lstStyle/>
          <a:p>
            <a:r>
              <a:rPr lang="en-US">
                <a:latin typeface="Calibri" charset="0"/>
              </a:rPr>
              <a:t>The printf function</a:t>
            </a:r>
            <a:endParaRPr lang="en-CA">
              <a:latin typeface="Calibri" charset="0"/>
            </a:endParaRPr>
          </a:p>
        </p:txBody>
      </p:sp>
      <p:sp>
        <p:nvSpPr>
          <p:cNvPr id="100354" name="Rectangle 3"/>
          <p:cNvSpPr>
            <a:spLocks noGrp="1" noChangeArrowheads="1"/>
          </p:cNvSpPr>
          <p:nvPr>
            <p:ph idx="1"/>
          </p:nvPr>
        </p:nvSpPr>
        <p:spPr/>
        <p:txBody>
          <a:bodyPr/>
          <a:lstStyle/>
          <a:p>
            <a:pPr>
              <a:lnSpc>
                <a:spcPct val="90000"/>
              </a:lnSpc>
            </a:pPr>
            <a:r>
              <a:rPr lang="en-US" sz="2800">
                <a:latin typeface="Calibri" charset="0"/>
              </a:rPr>
              <a:t>The printf function is a more talented version of print, and is similar to the printf in other languages like C and C++</a:t>
            </a:r>
          </a:p>
          <a:p>
            <a:pPr>
              <a:lnSpc>
                <a:spcPct val="90000"/>
              </a:lnSpc>
            </a:pPr>
            <a:r>
              <a:rPr lang="en-US" sz="2800">
                <a:latin typeface="Calibri" charset="0"/>
              </a:rPr>
              <a:t>The printf function is a </a:t>
            </a:r>
            <a:r>
              <a:rPr lang="ja-JP" altLang="en-US" sz="2800">
                <a:latin typeface="Arial" charset="0"/>
              </a:rPr>
              <a:t>“</a:t>
            </a:r>
            <a:r>
              <a:rPr lang="en-US" altLang="ja-JP" sz="2800">
                <a:latin typeface="Calibri" charset="0"/>
              </a:rPr>
              <a:t>formatted print</a:t>
            </a:r>
            <a:r>
              <a:rPr lang="ja-JP" altLang="en-US" sz="2800">
                <a:latin typeface="Arial" charset="0"/>
              </a:rPr>
              <a:t>”</a:t>
            </a:r>
            <a:r>
              <a:rPr lang="en-US" altLang="ja-JP" sz="2800">
                <a:latin typeface="Calibri" charset="0"/>
              </a:rPr>
              <a:t> and allows better control of the output from a print statement. The syntax of the printf statement is the same as that in C/C++:</a:t>
            </a:r>
            <a:br>
              <a:rPr lang="en-US" altLang="ja-JP" sz="2800">
                <a:latin typeface="Calibri" charset="0"/>
              </a:rPr>
            </a:br>
            <a:r>
              <a:rPr lang="en-US" altLang="ja-JP" sz="2800">
                <a:latin typeface="Courier New" charset="0"/>
              </a:rPr>
              <a:t>printf format, list;</a:t>
            </a:r>
            <a:br>
              <a:rPr lang="en-US" altLang="ja-JP" sz="2800">
                <a:latin typeface="Courier New" charset="0"/>
              </a:rPr>
            </a:br>
            <a:r>
              <a:rPr lang="en-US" altLang="ja-JP" sz="2800">
                <a:latin typeface="Calibri" charset="0"/>
              </a:rPr>
              <a:t>where format is the format specifier and list is what is to be formatted.</a:t>
            </a:r>
            <a:endParaRPr lang="en-CA" sz="2800">
              <a:latin typeface="Calibri" charset="0"/>
            </a:endParaRPr>
          </a:p>
        </p:txBody>
      </p:sp>
    </p:spTree>
    <p:extLst>
      <p:ext uri="{BB962C8B-B14F-4D97-AF65-F5344CB8AC3E}">
        <p14:creationId xmlns:p14="http://schemas.microsoft.com/office/powerpoint/2010/main" val="10341284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ChangeArrowheads="1"/>
          </p:cNvSpPr>
          <p:nvPr>
            <p:ph type="title"/>
          </p:nvPr>
        </p:nvSpPr>
        <p:spPr/>
        <p:txBody>
          <a:bodyPr/>
          <a:lstStyle/>
          <a:p>
            <a:r>
              <a:rPr lang="en-US">
                <a:latin typeface="Calibri" charset="0"/>
              </a:rPr>
              <a:t>The printf format specifiers</a:t>
            </a:r>
            <a:endParaRPr lang="en-CA">
              <a:latin typeface="Calibri" charset="0"/>
            </a:endParaRPr>
          </a:p>
        </p:txBody>
      </p:sp>
      <p:sp>
        <p:nvSpPr>
          <p:cNvPr id="101378" name="Rectangle 3"/>
          <p:cNvSpPr>
            <a:spLocks noGrp="1" noChangeArrowheads="1"/>
          </p:cNvSpPr>
          <p:nvPr>
            <p:ph idx="1"/>
          </p:nvPr>
        </p:nvSpPr>
        <p:spPr/>
        <p:txBody>
          <a:bodyPr/>
          <a:lstStyle/>
          <a:p>
            <a:pPr>
              <a:lnSpc>
                <a:spcPct val="90000"/>
              </a:lnSpc>
            </a:pPr>
            <a:r>
              <a:rPr lang="en-US" sz="2800">
                <a:latin typeface="Calibri" charset="0"/>
              </a:rPr>
              <a:t>The format specifiers for printf have the general format of:</a:t>
            </a:r>
            <a:br>
              <a:rPr lang="en-US" sz="2800">
                <a:latin typeface="Calibri" charset="0"/>
              </a:rPr>
            </a:br>
            <a:r>
              <a:rPr lang="en-US" sz="2800">
                <a:latin typeface="Calibri" charset="0"/>
              </a:rPr>
              <a:t>   </a:t>
            </a:r>
            <a:r>
              <a:rPr lang="en-US" sz="2800">
                <a:latin typeface="Courier New" charset="0"/>
              </a:rPr>
              <a:t>%-w.dl</a:t>
            </a:r>
            <a:br>
              <a:rPr lang="en-US" sz="2800">
                <a:latin typeface="Courier New" charset="0"/>
              </a:rPr>
            </a:br>
            <a:r>
              <a:rPr lang="en-US" sz="2800">
                <a:latin typeface="Calibri" charset="0"/>
              </a:rPr>
              <a:t>where % is the identifier used for a specifier, - is an optional minus sign used for justification, w is the width of the field, the period is an optional part followed by the number of decimals, and l is the field type.  The field type must be specified. Examples are:</a:t>
            </a:r>
            <a:br>
              <a:rPr lang="en-US" sz="2800">
                <a:latin typeface="Calibri" charset="0"/>
              </a:rPr>
            </a:br>
            <a:r>
              <a:rPr lang="en-US" sz="2800">
                <a:latin typeface="Calibri" charset="0"/>
              </a:rPr>
              <a:t>  </a:t>
            </a:r>
            <a:r>
              <a:rPr lang="en-US" sz="2800">
                <a:latin typeface="Courier New" charset="0"/>
              </a:rPr>
              <a:t>%20s</a:t>
            </a:r>
            <a:br>
              <a:rPr lang="en-US" sz="2800">
                <a:latin typeface="Courier New" charset="0"/>
              </a:rPr>
            </a:br>
            <a:r>
              <a:rPr lang="en-US" sz="2800">
                <a:latin typeface="Courier New" charset="0"/>
              </a:rPr>
              <a:t> %-6.2f</a:t>
            </a:r>
            <a:endParaRPr lang="en-CA" sz="2800">
              <a:latin typeface="Courier New" charset="0"/>
            </a:endParaRPr>
          </a:p>
        </p:txBody>
      </p:sp>
    </p:spTree>
    <p:extLst>
      <p:ext uri="{BB962C8B-B14F-4D97-AF65-F5344CB8AC3E}">
        <p14:creationId xmlns:p14="http://schemas.microsoft.com/office/powerpoint/2010/main" val="13804215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noChangeArrowheads="1"/>
          </p:cNvSpPr>
          <p:nvPr>
            <p:ph type="title"/>
          </p:nvPr>
        </p:nvSpPr>
        <p:spPr/>
        <p:txBody>
          <a:bodyPr/>
          <a:lstStyle/>
          <a:p>
            <a:r>
              <a:rPr lang="en-US">
                <a:latin typeface="Calibri" charset="0"/>
              </a:rPr>
              <a:t>Field types</a:t>
            </a:r>
            <a:endParaRPr lang="en-CA">
              <a:latin typeface="Calibri" charset="0"/>
            </a:endParaRPr>
          </a:p>
        </p:txBody>
      </p:sp>
      <p:sp>
        <p:nvSpPr>
          <p:cNvPr id="102402" name="Rectangle 3"/>
          <p:cNvSpPr>
            <a:spLocks noGrp="1" noChangeArrowheads="1"/>
          </p:cNvSpPr>
          <p:nvPr>
            <p:ph idx="1"/>
          </p:nvPr>
        </p:nvSpPr>
        <p:spPr/>
        <p:txBody>
          <a:bodyPr/>
          <a:lstStyle/>
          <a:p>
            <a:r>
              <a:rPr lang="en-US" sz="2800">
                <a:latin typeface="Calibri" charset="0"/>
              </a:rPr>
              <a:t>The most common field types for the printf statement are:</a:t>
            </a:r>
            <a:br>
              <a:rPr lang="en-US" sz="2800">
                <a:latin typeface="Calibri" charset="0"/>
              </a:rPr>
            </a:br>
            <a:r>
              <a:rPr lang="en-US" sz="2800">
                <a:latin typeface="Calibri" charset="0"/>
              </a:rPr>
              <a:t>c		character</a:t>
            </a:r>
            <a:br>
              <a:rPr lang="en-US" sz="2800">
                <a:latin typeface="Calibri" charset="0"/>
              </a:rPr>
            </a:br>
            <a:r>
              <a:rPr lang="en-US" sz="2800">
                <a:latin typeface="Calibri" charset="0"/>
              </a:rPr>
              <a:t>s		string</a:t>
            </a:r>
            <a:br>
              <a:rPr lang="en-US" sz="2800">
                <a:latin typeface="Calibri" charset="0"/>
              </a:rPr>
            </a:br>
            <a:r>
              <a:rPr lang="en-US" sz="2800">
                <a:latin typeface="Calibri" charset="0"/>
              </a:rPr>
              <a:t>d		integer number (no fraction)</a:t>
            </a:r>
            <a:br>
              <a:rPr lang="en-US" sz="2800">
                <a:latin typeface="Calibri" charset="0"/>
              </a:rPr>
            </a:br>
            <a:r>
              <a:rPr lang="en-US" sz="2800">
                <a:latin typeface="Calibri" charset="0"/>
              </a:rPr>
              <a:t>f		floating number</a:t>
            </a:r>
          </a:p>
          <a:p>
            <a:r>
              <a:rPr lang="en-US" sz="2800">
                <a:latin typeface="Calibri" charset="0"/>
              </a:rPr>
              <a:t>There are some other field types, but they are rarely used in programming.</a:t>
            </a:r>
            <a:endParaRPr lang="en-CA" sz="2800">
              <a:latin typeface="Calibri" charset="0"/>
            </a:endParaRPr>
          </a:p>
        </p:txBody>
      </p:sp>
    </p:spTree>
    <p:extLst>
      <p:ext uri="{BB962C8B-B14F-4D97-AF65-F5344CB8AC3E}">
        <p14:creationId xmlns:p14="http://schemas.microsoft.com/office/powerpoint/2010/main" val="18971272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ChangeArrowheads="1"/>
          </p:cNvSpPr>
          <p:nvPr>
            <p:ph type="title"/>
          </p:nvPr>
        </p:nvSpPr>
        <p:spPr/>
        <p:txBody>
          <a:bodyPr/>
          <a:lstStyle/>
          <a:p>
            <a:r>
              <a:rPr lang="en-US">
                <a:latin typeface="Calibri" charset="0"/>
              </a:rPr>
              <a:t>Examples</a:t>
            </a:r>
            <a:endParaRPr lang="en-CA">
              <a:latin typeface="Calibri" charset="0"/>
            </a:endParaRPr>
          </a:p>
        </p:txBody>
      </p:sp>
      <p:sp>
        <p:nvSpPr>
          <p:cNvPr id="103426" name="Rectangle 3"/>
          <p:cNvSpPr>
            <a:spLocks noGrp="1" noChangeArrowheads="1"/>
          </p:cNvSpPr>
          <p:nvPr>
            <p:ph idx="1"/>
          </p:nvPr>
        </p:nvSpPr>
        <p:spPr/>
        <p:txBody>
          <a:bodyPr/>
          <a:lstStyle/>
          <a:p>
            <a:pPr>
              <a:lnSpc>
                <a:spcPct val="90000"/>
              </a:lnSpc>
            </a:pPr>
            <a:r>
              <a:rPr lang="en-US" sz="2800">
                <a:latin typeface="Calibri" charset="0"/>
              </a:rPr>
              <a:t>To display the variable $num1 with 6 digits total, two to the right of the decimal, you would use a printf like this:</a:t>
            </a:r>
            <a:br>
              <a:rPr lang="en-US" sz="2800">
                <a:latin typeface="Calibri" charset="0"/>
              </a:rPr>
            </a:br>
            <a:r>
              <a:rPr lang="en-US" sz="2800">
                <a:latin typeface="Courier New" charset="0"/>
              </a:rPr>
              <a:t>printf </a:t>
            </a:r>
            <a:r>
              <a:rPr lang="ja-JP" altLang="en-US" sz="2800">
                <a:latin typeface="Arial" charset="0"/>
              </a:rPr>
              <a:t>“</a:t>
            </a:r>
            <a:r>
              <a:rPr lang="en-US" altLang="ja-JP" sz="2800">
                <a:latin typeface="Courier New" charset="0"/>
              </a:rPr>
              <a:t>%6.2f</a:t>
            </a:r>
            <a:r>
              <a:rPr lang="ja-JP" altLang="en-US" sz="2800">
                <a:latin typeface="Arial" charset="0"/>
              </a:rPr>
              <a:t>”</a:t>
            </a:r>
            <a:r>
              <a:rPr lang="en-US" altLang="ja-JP" sz="2800">
                <a:latin typeface="Courier New" charset="0"/>
              </a:rPr>
              <a:t>, $num1;</a:t>
            </a:r>
            <a:br>
              <a:rPr lang="en-US" altLang="ja-JP" sz="2800">
                <a:latin typeface="Courier New" charset="0"/>
              </a:rPr>
            </a:br>
            <a:r>
              <a:rPr lang="en-US" altLang="ja-JP" sz="2800">
                <a:latin typeface="Calibri" charset="0"/>
              </a:rPr>
              <a:t>or</a:t>
            </a:r>
            <a:br>
              <a:rPr lang="en-US" altLang="ja-JP" sz="2800">
                <a:latin typeface="Calibri" charset="0"/>
              </a:rPr>
            </a:br>
            <a:r>
              <a:rPr lang="en-US" altLang="ja-JP" sz="2800">
                <a:latin typeface="Courier New" charset="0"/>
              </a:rPr>
              <a:t>printf(</a:t>
            </a:r>
            <a:r>
              <a:rPr lang="ja-JP" altLang="en-US" sz="2800">
                <a:latin typeface="Arial" charset="0"/>
              </a:rPr>
              <a:t>“</a:t>
            </a:r>
            <a:r>
              <a:rPr lang="en-US" altLang="ja-JP" sz="2800">
                <a:latin typeface="Courier New" charset="0"/>
              </a:rPr>
              <a:t>%6.2f</a:t>
            </a:r>
            <a:r>
              <a:rPr lang="ja-JP" altLang="en-US" sz="2800">
                <a:latin typeface="Arial" charset="0"/>
              </a:rPr>
              <a:t>”</a:t>
            </a:r>
            <a:r>
              <a:rPr lang="en-US" altLang="ja-JP" sz="2800">
                <a:latin typeface="Courier New" charset="0"/>
              </a:rPr>
              <a:t>, $num1);</a:t>
            </a:r>
          </a:p>
          <a:p>
            <a:pPr>
              <a:lnSpc>
                <a:spcPct val="90000"/>
              </a:lnSpc>
            </a:pPr>
            <a:r>
              <a:rPr lang="en-US" sz="2800">
                <a:latin typeface="Calibri" charset="0"/>
              </a:rPr>
              <a:t>To print leading zeros if the number does not have enough digits, add a zero in front of the width:</a:t>
            </a:r>
            <a:br>
              <a:rPr lang="en-US" sz="2800">
                <a:latin typeface="Calibri" charset="0"/>
              </a:rPr>
            </a:br>
            <a:r>
              <a:rPr lang="en-US" sz="2800">
                <a:latin typeface="Courier New" charset="0"/>
              </a:rPr>
              <a:t>printf </a:t>
            </a:r>
            <a:r>
              <a:rPr lang="ja-JP" altLang="en-US" sz="2800">
                <a:latin typeface="Arial" charset="0"/>
              </a:rPr>
              <a:t>“</a:t>
            </a:r>
            <a:r>
              <a:rPr lang="en-US" altLang="ja-JP" sz="2800">
                <a:latin typeface="Courier New" charset="0"/>
              </a:rPr>
              <a:t>%06.2f</a:t>
            </a:r>
            <a:r>
              <a:rPr lang="ja-JP" altLang="en-US" sz="2800">
                <a:latin typeface="Arial" charset="0"/>
              </a:rPr>
              <a:t>”</a:t>
            </a:r>
            <a:r>
              <a:rPr lang="en-US" altLang="ja-JP" sz="2800">
                <a:latin typeface="Courier New" charset="0"/>
              </a:rPr>
              <a:t>, $num1;</a:t>
            </a:r>
            <a:br>
              <a:rPr lang="en-US" altLang="ja-JP" sz="2800">
                <a:latin typeface="Courier New" charset="0"/>
              </a:rPr>
            </a:br>
            <a:endParaRPr lang="en-CA" sz="2800">
              <a:latin typeface="Courier New" charset="0"/>
            </a:endParaRPr>
          </a:p>
        </p:txBody>
      </p:sp>
    </p:spTree>
    <p:extLst>
      <p:ext uri="{BB962C8B-B14F-4D97-AF65-F5344CB8AC3E}">
        <p14:creationId xmlns:p14="http://schemas.microsoft.com/office/powerpoint/2010/main" val="37361518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Grp="1" noChangeArrowheads="1"/>
          </p:cNvSpPr>
          <p:nvPr>
            <p:ph type="title"/>
          </p:nvPr>
        </p:nvSpPr>
        <p:spPr/>
        <p:txBody>
          <a:bodyPr/>
          <a:lstStyle/>
          <a:p>
            <a:r>
              <a:rPr lang="en-US">
                <a:latin typeface="Calibri" charset="0"/>
              </a:rPr>
              <a:t>String examples</a:t>
            </a:r>
            <a:endParaRPr lang="en-CA">
              <a:latin typeface="Calibri" charset="0"/>
            </a:endParaRPr>
          </a:p>
        </p:txBody>
      </p:sp>
      <p:sp>
        <p:nvSpPr>
          <p:cNvPr id="104450" name="Rectangle 3"/>
          <p:cNvSpPr>
            <a:spLocks noGrp="1" noChangeArrowheads="1"/>
          </p:cNvSpPr>
          <p:nvPr>
            <p:ph idx="1"/>
          </p:nvPr>
        </p:nvSpPr>
        <p:spPr/>
        <p:txBody>
          <a:bodyPr/>
          <a:lstStyle/>
          <a:p>
            <a:r>
              <a:rPr lang="en-US" sz="2800">
                <a:latin typeface="Calibri" charset="0"/>
              </a:rPr>
              <a:t>Strings can be displayed with format specifiers, too:</a:t>
            </a:r>
            <a:br>
              <a:rPr lang="en-US" sz="2800">
                <a:latin typeface="Calibri" charset="0"/>
              </a:rPr>
            </a:br>
            <a:r>
              <a:rPr lang="en-US" sz="2800">
                <a:latin typeface="Courier New" charset="0"/>
              </a:rPr>
              <a:t>printf </a:t>
            </a:r>
            <a:r>
              <a:rPr lang="ja-JP" altLang="en-US" sz="2800">
                <a:latin typeface="Arial" charset="0"/>
              </a:rPr>
              <a:t>“</a:t>
            </a:r>
            <a:r>
              <a:rPr lang="en-US" altLang="ja-JP" sz="2800">
                <a:latin typeface="Courier New" charset="0"/>
              </a:rPr>
              <a:t>%10s</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Tim</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alibri" charset="0"/>
              </a:rPr>
              <a:t>This will right-justify </a:t>
            </a:r>
            <a:r>
              <a:rPr lang="ja-JP" altLang="en-US" sz="2800">
                <a:latin typeface="Arial" charset="0"/>
              </a:rPr>
              <a:t>“</a:t>
            </a:r>
            <a:r>
              <a:rPr lang="en-US" altLang="ja-JP" sz="2800">
                <a:latin typeface="Calibri" charset="0"/>
              </a:rPr>
              <a:t>Tim</a:t>
            </a:r>
            <a:r>
              <a:rPr lang="ja-JP" altLang="en-US" sz="2800">
                <a:latin typeface="Arial" charset="0"/>
              </a:rPr>
              <a:t>”</a:t>
            </a:r>
            <a:r>
              <a:rPr lang="en-US" altLang="ja-JP" sz="2800">
                <a:latin typeface="Calibri" charset="0"/>
              </a:rPr>
              <a:t> into a field 10 characters wide.</a:t>
            </a:r>
          </a:p>
          <a:p>
            <a:r>
              <a:rPr lang="en-US" sz="2800">
                <a:latin typeface="Calibri" charset="0"/>
              </a:rPr>
              <a:t>To left-justify a string, use a minus sign in front of the specifier:</a:t>
            </a:r>
            <a:br>
              <a:rPr lang="en-US" sz="2800">
                <a:latin typeface="Calibri" charset="0"/>
              </a:rPr>
            </a:br>
            <a:r>
              <a:rPr lang="en-US" sz="2800">
                <a:latin typeface="Courier New" charset="0"/>
              </a:rPr>
              <a:t>printf </a:t>
            </a:r>
            <a:r>
              <a:rPr lang="ja-JP" altLang="en-US" sz="2800">
                <a:latin typeface="Arial" charset="0"/>
              </a:rPr>
              <a:t>“</a:t>
            </a:r>
            <a:r>
              <a:rPr lang="en-US" altLang="ja-JP" sz="2800">
                <a:latin typeface="Courier New" charset="0"/>
              </a:rPr>
              <a:t>%-10s</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Tim</a:t>
            </a:r>
            <a:r>
              <a:rPr lang="ja-JP" altLang="en-US" sz="2800">
                <a:latin typeface="Arial" charset="0"/>
              </a:rPr>
              <a:t>”</a:t>
            </a:r>
            <a:r>
              <a:rPr lang="en-US" altLang="ja-JP" sz="2800">
                <a:latin typeface="Courier New" charset="0"/>
              </a:rPr>
              <a:t>;</a:t>
            </a:r>
            <a:br>
              <a:rPr lang="en-US" altLang="ja-JP" sz="2800">
                <a:latin typeface="Courier New" charset="0"/>
              </a:rPr>
            </a:br>
            <a:endParaRPr lang="en-CA" sz="2800">
              <a:latin typeface="Courier New" charset="0"/>
            </a:endParaRPr>
          </a:p>
        </p:txBody>
      </p:sp>
    </p:spTree>
    <p:extLst>
      <p:ext uri="{BB962C8B-B14F-4D97-AF65-F5344CB8AC3E}">
        <p14:creationId xmlns:p14="http://schemas.microsoft.com/office/powerpoint/2010/main" val="30917847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p:nvPr>
        </p:nvSpPr>
        <p:spPr/>
        <p:txBody>
          <a:bodyPr/>
          <a:lstStyle/>
          <a:p>
            <a:r>
              <a:rPr lang="en-US">
                <a:latin typeface="Calibri" charset="0"/>
              </a:rPr>
              <a:t>Multiple variables</a:t>
            </a:r>
            <a:endParaRPr lang="en-CA">
              <a:latin typeface="Calibri" charset="0"/>
            </a:endParaRPr>
          </a:p>
        </p:txBody>
      </p:sp>
      <p:sp>
        <p:nvSpPr>
          <p:cNvPr id="105474" name="Rectangle 3"/>
          <p:cNvSpPr>
            <a:spLocks noGrp="1" noChangeArrowheads="1"/>
          </p:cNvSpPr>
          <p:nvPr>
            <p:ph idx="1"/>
          </p:nvPr>
        </p:nvSpPr>
        <p:spPr/>
        <p:txBody>
          <a:bodyPr/>
          <a:lstStyle/>
          <a:p>
            <a:r>
              <a:rPr lang="en-US" sz="2800">
                <a:latin typeface="Calibri" charset="0"/>
              </a:rPr>
              <a:t>If you are displaying more than one value, you need a format specifier for each. They are read from left to right:</a:t>
            </a:r>
            <a:br>
              <a:rPr lang="en-US" sz="2800">
                <a:latin typeface="Calibri" charset="0"/>
              </a:rPr>
            </a:br>
            <a:r>
              <a:rPr lang="en-US" sz="2400">
                <a:latin typeface="Courier New" charset="0"/>
              </a:rPr>
              <a:t>printf </a:t>
            </a:r>
            <a:r>
              <a:rPr lang="ja-JP" altLang="en-US" sz="2400">
                <a:latin typeface="Arial" charset="0"/>
              </a:rPr>
              <a:t>“</a:t>
            </a:r>
            <a:r>
              <a:rPr lang="en-US" altLang="ja-JP" sz="2400">
                <a:latin typeface="Courier New" charset="0"/>
              </a:rPr>
              <a:t>%6d %5.4f %3d</a:t>
            </a:r>
            <a:r>
              <a:rPr lang="ja-JP" altLang="en-US" sz="2400">
                <a:latin typeface="Arial" charset="0"/>
              </a:rPr>
              <a:t>”</a:t>
            </a:r>
            <a:r>
              <a:rPr lang="en-US" altLang="ja-JP" sz="2400">
                <a:latin typeface="Courier New" charset="0"/>
              </a:rPr>
              <a:t>,$x1,$x2,$x3;</a:t>
            </a:r>
          </a:p>
          <a:p>
            <a:r>
              <a:rPr lang="en-US" sz="2800">
                <a:latin typeface="Calibri" charset="0"/>
              </a:rPr>
              <a:t>The format specifiers are matched up with the variables in order. Multiple format specifiers can be inside the quotations marks, as can any string:</a:t>
            </a:r>
            <a:br>
              <a:rPr lang="en-US" sz="2800">
                <a:latin typeface="Calibri" charset="0"/>
              </a:rPr>
            </a:br>
            <a:r>
              <a:rPr lang="en-US" sz="2800">
                <a:latin typeface="Courier New" charset="0"/>
              </a:rPr>
              <a:t>printf </a:t>
            </a:r>
            <a:r>
              <a:rPr lang="ja-JP" altLang="en-US" sz="2800">
                <a:latin typeface="Arial" charset="0"/>
              </a:rPr>
              <a:t>“</a:t>
            </a:r>
            <a:r>
              <a:rPr lang="en-US" altLang="ja-JP" sz="2800">
                <a:latin typeface="Courier New" charset="0"/>
              </a:rPr>
              <a:t>Total is %8.4f</a:t>
            </a:r>
            <a:r>
              <a:rPr lang="ja-JP" altLang="en-US" sz="2800">
                <a:latin typeface="Arial" charset="0"/>
              </a:rPr>
              <a:t>”</a:t>
            </a:r>
            <a:r>
              <a:rPr lang="en-US" altLang="ja-JP" sz="2800">
                <a:latin typeface="Courier New" charset="0"/>
              </a:rPr>
              <a:t>, $total;</a:t>
            </a:r>
            <a:endParaRPr lang="en-CA" sz="2800">
              <a:latin typeface="Courier New" charset="0"/>
            </a:endParaRPr>
          </a:p>
        </p:txBody>
      </p:sp>
    </p:spTree>
    <p:extLst>
      <p:ext uri="{BB962C8B-B14F-4D97-AF65-F5344CB8AC3E}">
        <p14:creationId xmlns:p14="http://schemas.microsoft.com/office/powerpoint/2010/main" val="13726011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noChangeArrowheads="1"/>
          </p:cNvSpPr>
          <p:nvPr>
            <p:ph type="title"/>
          </p:nvPr>
        </p:nvSpPr>
        <p:spPr/>
        <p:txBody>
          <a:bodyPr/>
          <a:lstStyle/>
          <a:p>
            <a:r>
              <a:rPr lang="en-US">
                <a:latin typeface="Calibri" charset="0"/>
              </a:rPr>
              <a:t>Exercise </a:t>
            </a:r>
            <a:endParaRPr lang="en-CA">
              <a:latin typeface="Calibri" charset="0"/>
            </a:endParaRPr>
          </a:p>
        </p:txBody>
      </p:sp>
      <p:sp>
        <p:nvSpPr>
          <p:cNvPr id="106498" name="Rectangle 3"/>
          <p:cNvSpPr>
            <a:spLocks noGrp="1" noChangeArrowheads="1"/>
          </p:cNvSpPr>
          <p:nvPr>
            <p:ph idx="1"/>
          </p:nvPr>
        </p:nvSpPr>
        <p:spPr/>
        <p:txBody>
          <a:bodyPr/>
          <a:lstStyle/>
          <a:p>
            <a:pPr>
              <a:lnSpc>
                <a:spcPct val="90000"/>
              </a:lnSpc>
            </a:pPr>
            <a:r>
              <a:rPr lang="en-US">
                <a:latin typeface="Calibri" charset="0"/>
              </a:rPr>
              <a:t>Modify the prime number program you wrote earlier to search primes between 2 and 1000.  List the primes in a column, stacked one on top of each other so the column of digits are correct, like this:</a:t>
            </a:r>
            <a:br>
              <a:rPr lang="en-US">
                <a:latin typeface="Calibri" charset="0"/>
              </a:rPr>
            </a:br>
            <a:r>
              <a:rPr lang="en-US">
                <a:latin typeface="Calibri" charset="0"/>
              </a:rPr>
              <a:t>001</a:t>
            </a:r>
            <a:br>
              <a:rPr lang="en-US">
                <a:latin typeface="Calibri" charset="0"/>
              </a:rPr>
            </a:br>
            <a:r>
              <a:rPr lang="en-US">
                <a:latin typeface="Calibri" charset="0"/>
              </a:rPr>
              <a:t>011</a:t>
            </a:r>
            <a:br>
              <a:rPr lang="en-US">
                <a:latin typeface="Calibri" charset="0"/>
              </a:rPr>
            </a:br>
            <a:r>
              <a:rPr lang="en-US">
                <a:latin typeface="Calibri" charset="0"/>
              </a:rPr>
              <a:t>111</a:t>
            </a:r>
            <a:br>
              <a:rPr lang="en-US">
                <a:latin typeface="Calibri" charset="0"/>
              </a:rPr>
            </a:br>
            <a:r>
              <a:rPr lang="en-US">
                <a:latin typeface="Calibri" charset="0"/>
              </a:rPr>
              <a:t>   etc…</a:t>
            </a:r>
            <a:endParaRPr lang="en-CA">
              <a:latin typeface="Calibri" charset="0"/>
            </a:endParaRPr>
          </a:p>
        </p:txBody>
      </p:sp>
    </p:spTree>
    <p:extLst>
      <p:ext uri="{BB962C8B-B14F-4D97-AF65-F5344CB8AC3E}">
        <p14:creationId xmlns:p14="http://schemas.microsoft.com/office/powerpoint/2010/main" val="3093116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p:txBody>
          <a:bodyPr/>
          <a:lstStyle/>
          <a:p>
            <a:r>
              <a:rPr lang="en-US">
                <a:latin typeface="Calibri" charset="0"/>
              </a:rPr>
              <a:t>The for loop</a:t>
            </a:r>
            <a:endParaRPr lang="en-CA">
              <a:latin typeface="Calibri" charset="0"/>
            </a:endParaRPr>
          </a:p>
        </p:txBody>
      </p:sp>
      <p:sp>
        <p:nvSpPr>
          <p:cNvPr id="71682" name="Rectangle 3"/>
          <p:cNvSpPr>
            <a:spLocks noGrp="1" noChangeArrowheads="1"/>
          </p:cNvSpPr>
          <p:nvPr>
            <p:ph idx="1"/>
          </p:nvPr>
        </p:nvSpPr>
        <p:spPr/>
        <p:txBody>
          <a:bodyPr/>
          <a:lstStyle/>
          <a:p>
            <a:pPr>
              <a:lnSpc>
                <a:spcPct val="90000"/>
              </a:lnSpc>
            </a:pPr>
            <a:r>
              <a:rPr lang="en-US" sz="2800">
                <a:latin typeface="Calibri" charset="0"/>
              </a:rPr>
              <a:t>The for loop in Perl is similar to that in C/C++ and Java.  It consists of three components:</a:t>
            </a:r>
            <a:br>
              <a:rPr lang="en-US" sz="2800">
                <a:latin typeface="Calibri" charset="0"/>
              </a:rPr>
            </a:br>
            <a:r>
              <a:rPr lang="en-US" sz="2800">
                <a:latin typeface="Courier New" charset="0"/>
              </a:rPr>
              <a:t>for (initial;condition;increment)</a:t>
            </a:r>
            <a:br>
              <a:rPr lang="en-US" sz="2800">
                <a:latin typeface="Courier New" charset="0"/>
              </a:rPr>
            </a:br>
            <a:r>
              <a:rPr lang="en-US" sz="2800">
                <a:latin typeface="Calibri" charset="0"/>
              </a:rPr>
              <a:t>where initial is the code to run prior to starting the loop, condition is tested prior to each loop and must be true for the loop to continue, and increment is performed after every loop. </a:t>
            </a:r>
          </a:p>
          <a:p>
            <a:pPr>
              <a:lnSpc>
                <a:spcPct val="90000"/>
              </a:lnSpc>
            </a:pPr>
            <a:r>
              <a:rPr lang="en-US" sz="2800">
                <a:latin typeface="Calibri" charset="0"/>
              </a:rPr>
              <a:t>The three parts of the for loop must exist (although they can be empty) and are separated by semicolons</a:t>
            </a:r>
            <a:endParaRPr lang="en-CA" sz="2800">
              <a:latin typeface="Calibri" charset="0"/>
            </a:endParaRPr>
          </a:p>
        </p:txBody>
      </p:sp>
    </p:spTree>
    <p:extLst>
      <p:ext uri="{BB962C8B-B14F-4D97-AF65-F5344CB8AC3E}">
        <p14:creationId xmlns:p14="http://schemas.microsoft.com/office/powerpoint/2010/main" val="1567417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p:txBody>
          <a:bodyPr/>
          <a:lstStyle/>
          <a:p>
            <a:r>
              <a:rPr lang="en-US">
                <a:latin typeface="Calibri" charset="0"/>
              </a:rPr>
              <a:t>The parts of the for loop</a:t>
            </a:r>
            <a:endParaRPr lang="en-CA">
              <a:latin typeface="Calibri" charset="0"/>
            </a:endParaRPr>
          </a:p>
        </p:txBody>
      </p:sp>
      <p:sp>
        <p:nvSpPr>
          <p:cNvPr id="72706" name="Rectangle 3"/>
          <p:cNvSpPr>
            <a:spLocks noGrp="1" noChangeArrowheads="1"/>
          </p:cNvSpPr>
          <p:nvPr>
            <p:ph idx="1"/>
          </p:nvPr>
        </p:nvSpPr>
        <p:spPr/>
        <p:txBody>
          <a:bodyPr/>
          <a:lstStyle/>
          <a:p>
            <a:pPr>
              <a:lnSpc>
                <a:spcPct val="90000"/>
              </a:lnSpc>
            </a:pPr>
            <a:r>
              <a:rPr lang="en-US" sz="2800">
                <a:latin typeface="Calibri" charset="0"/>
              </a:rPr>
              <a:t>The initial statements in a for loop are always executed, whether the condition is true or not.  The initial statements are executed prior to the condition being examined, and are never executed again (unless inside a larger loop)</a:t>
            </a:r>
          </a:p>
          <a:p>
            <a:pPr>
              <a:lnSpc>
                <a:spcPct val="90000"/>
              </a:lnSpc>
            </a:pPr>
            <a:r>
              <a:rPr lang="en-US" sz="2800">
                <a:latin typeface="Calibri" charset="0"/>
              </a:rPr>
              <a:t>The continuation condition is evaluated prior to the code block execution, and revaluated each loop.  At the end of the execution of the code block and prior to the condition being tested, the increment conditions are executed.</a:t>
            </a:r>
            <a:endParaRPr lang="en-CA" sz="2800">
              <a:latin typeface="Calibri" charset="0"/>
            </a:endParaRPr>
          </a:p>
        </p:txBody>
      </p:sp>
    </p:spTree>
    <p:extLst>
      <p:ext uri="{BB962C8B-B14F-4D97-AF65-F5344CB8AC3E}">
        <p14:creationId xmlns:p14="http://schemas.microsoft.com/office/powerpoint/2010/main" val="2687344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p:txBody>
          <a:bodyPr/>
          <a:lstStyle/>
          <a:p>
            <a:r>
              <a:rPr lang="en-US">
                <a:latin typeface="Calibri" charset="0"/>
              </a:rPr>
              <a:t>Example of a for loop</a:t>
            </a:r>
            <a:endParaRPr lang="en-CA">
              <a:latin typeface="Calibri" charset="0"/>
            </a:endParaRPr>
          </a:p>
        </p:txBody>
      </p:sp>
      <p:sp>
        <p:nvSpPr>
          <p:cNvPr id="73730" name="Rectangle 3"/>
          <p:cNvSpPr>
            <a:spLocks noGrp="1" noChangeArrowheads="1"/>
          </p:cNvSpPr>
          <p:nvPr>
            <p:ph idx="1"/>
          </p:nvPr>
        </p:nvSpPr>
        <p:spPr/>
        <p:txBody>
          <a:bodyPr/>
          <a:lstStyle/>
          <a:p>
            <a:pPr>
              <a:buFontTx/>
              <a:buNone/>
            </a:pPr>
            <a:r>
              <a:rPr lang="en-US" sz="2800">
                <a:latin typeface="Courier New" charset="0"/>
              </a:rPr>
              <a:t>for ($x=1; $x&lt;=10; $x++)</a:t>
            </a:r>
            <a:br>
              <a:rPr lang="en-US" sz="2800">
                <a:latin typeface="Courier New" charset="0"/>
              </a:rPr>
            </a:br>
            <a:r>
              <a:rPr lang="en-US" sz="2800">
                <a:latin typeface="Courier New" charset="0"/>
              </a:rPr>
              <a:t>{</a:t>
            </a:r>
            <a:br>
              <a:rPr lang="en-US" sz="2800">
                <a:latin typeface="Courier New" charset="0"/>
              </a:rPr>
            </a:br>
            <a:r>
              <a:rPr lang="en-US" sz="2800">
                <a:latin typeface="Courier New" charset="0"/>
              </a:rPr>
              <a:t>print $x . </a:t>
            </a:r>
            <a:r>
              <a:rPr lang="ja-JP" altLang="en-US" sz="2800">
                <a:latin typeface="Arial" charset="0"/>
              </a:rPr>
              <a:t>“</a:t>
            </a:r>
            <a:r>
              <a:rPr lang="en-US" altLang="ja-JP" sz="2800">
                <a:latin typeface="Courier New" charset="0"/>
              </a:rPr>
              <a:t>\n</a:t>
            </a:r>
            <a:r>
              <a:rPr lang="ja-JP" altLang="en-US" sz="2800">
                <a:latin typeface="Arial" charset="0"/>
              </a:rPr>
              <a:t>”</a:t>
            </a:r>
            <a:r>
              <a:rPr lang="en-US" altLang="ja-JP" sz="2800">
                <a:latin typeface="Courier New" charset="0"/>
              </a:rPr>
              <a:t>;}</a:t>
            </a:r>
          </a:p>
          <a:p>
            <a:r>
              <a:rPr lang="en-US" sz="2800">
                <a:latin typeface="Calibri" charset="0"/>
              </a:rPr>
              <a:t>This program will print the numbers from one to ten in a column and then exit. The initial condition sets the value of $x to 1, each loop increments it by one, and the condition is true until x in incremented to 11.</a:t>
            </a:r>
            <a:endParaRPr lang="en-CA" sz="2800">
              <a:latin typeface="Calibri" charset="0"/>
            </a:endParaRPr>
          </a:p>
        </p:txBody>
      </p:sp>
    </p:spTree>
    <p:extLst>
      <p:ext uri="{BB962C8B-B14F-4D97-AF65-F5344CB8AC3E}">
        <p14:creationId xmlns:p14="http://schemas.microsoft.com/office/powerpoint/2010/main" val="2323394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74754" name="Rectangle 3"/>
          <p:cNvSpPr>
            <a:spLocks noGrp="1" noChangeArrowheads="1"/>
          </p:cNvSpPr>
          <p:nvPr>
            <p:ph idx="1"/>
          </p:nvPr>
        </p:nvSpPr>
        <p:spPr/>
        <p:txBody>
          <a:bodyPr/>
          <a:lstStyle/>
          <a:p>
            <a:r>
              <a:rPr lang="en-US">
                <a:latin typeface="Calibri" charset="0"/>
              </a:rPr>
              <a:t>Write a program that throws six dice, generating random numbers between one and six.  Display each number as it is thrown, and after six throws, show the sum. Use a for loop to throw the dice six times, using the same variable for each throw.</a:t>
            </a:r>
            <a:endParaRPr lang="en-CA">
              <a:latin typeface="Calibri" charset="0"/>
            </a:endParaRPr>
          </a:p>
        </p:txBody>
      </p:sp>
    </p:spTree>
    <p:extLst>
      <p:ext uri="{BB962C8B-B14F-4D97-AF65-F5344CB8AC3E}">
        <p14:creationId xmlns:p14="http://schemas.microsoft.com/office/powerpoint/2010/main" val="3639101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ctrTitle"/>
          </p:nvPr>
        </p:nvSpPr>
        <p:spPr>
          <a:xfrm>
            <a:off x="685800" y="2286000"/>
            <a:ext cx="7772400" cy="1143000"/>
          </a:xfrm>
        </p:spPr>
        <p:txBody>
          <a:bodyPr/>
          <a:lstStyle/>
          <a:p>
            <a:r>
              <a:rPr lang="en-US">
                <a:latin typeface="Calibri" charset="0"/>
              </a:rPr>
              <a:t>The while loop</a:t>
            </a:r>
            <a:endParaRPr lang="en-CA">
              <a:latin typeface="Calibri" charset="0"/>
            </a:endParaRPr>
          </a:p>
        </p:txBody>
      </p:sp>
      <p:sp>
        <p:nvSpPr>
          <p:cNvPr id="91139"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1449895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p:txBody>
          <a:bodyPr/>
          <a:lstStyle/>
          <a:p>
            <a:r>
              <a:rPr lang="en-US">
                <a:latin typeface="Calibri" charset="0"/>
              </a:rPr>
              <a:t>The while loop</a:t>
            </a:r>
            <a:endParaRPr lang="en-CA">
              <a:latin typeface="Calibri" charset="0"/>
            </a:endParaRPr>
          </a:p>
        </p:txBody>
      </p:sp>
      <p:sp>
        <p:nvSpPr>
          <p:cNvPr id="76802" name="Rectangle 3"/>
          <p:cNvSpPr>
            <a:spLocks noGrp="1" noChangeArrowheads="1"/>
          </p:cNvSpPr>
          <p:nvPr>
            <p:ph idx="1"/>
          </p:nvPr>
        </p:nvSpPr>
        <p:spPr/>
        <p:txBody>
          <a:bodyPr/>
          <a:lstStyle/>
          <a:p>
            <a:pPr>
              <a:lnSpc>
                <a:spcPct val="90000"/>
              </a:lnSpc>
            </a:pPr>
            <a:r>
              <a:rPr lang="en-US">
                <a:latin typeface="Calibri" charset="0"/>
              </a:rPr>
              <a:t>The while loop uses a condition to test whether to loop or not.  When the condition is true, the loop executes. When the condition is false, the loop terminates.  The syntax is:</a:t>
            </a:r>
            <a:br>
              <a:rPr lang="en-US">
                <a:latin typeface="Calibri" charset="0"/>
              </a:rPr>
            </a:br>
            <a:r>
              <a:rPr lang="en-US">
                <a:latin typeface="Courier New" charset="0"/>
              </a:rPr>
              <a:t>while (condition)</a:t>
            </a:r>
            <a:br>
              <a:rPr lang="en-US">
                <a:latin typeface="Courier New" charset="0"/>
              </a:rPr>
            </a:br>
            <a:r>
              <a:rPr lang="en-US">
                <a:latin typeface="Courier New" charset="0"/>
              </a:rPr>
              <a:t>{statements…}</a:t>
            </a:r>
            <a:br>
              <a:rPr lang="en-US">
                <a:latin typeface="Courier New" charset="0"/>
              </a:rPr>
            </a:br>
            <a:r>
              <a:rPr lang="en-US">
                <a:latin typeface="Calibri" charset="0"/>
              </a:rPr>
              <a:t>The condition can be anything that evaluates to true or false.</a:t>
            </a:r>
            <a:endParaRPr lang="en-CA">
              <a:latin typeface="Calibri" charset="0"/>
            </a:endParaRPr>
          </a:p>
        </p:txBody>
      </p:sp>
    </p:spTree>
    <p:extLst>
      <p:ext uri="{BB962C8B-B14F-4D97-AF65-F5344CB8AC3E}">
        <p14:creationId xmlns:p14="http://schemas.microsoft.com/office/powerpoint/2010/main" val="68287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1218</Words>
  <Application>Microsoft Macintosh PowerPoint</Application>
  <PresentationFormat>On-screen Show (4:3)</PresentationFormat>
  <Paragraphs>88</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Module 3  Looping</vt:lpstr>
      <vt:lpstr>Perl loops</vt:lpstr>
      <vt:lpstr>The for loop</vt:lpstr>
      <vt:lpstr>The for loop</vt:lpstr>
      <vt:lpstr>The parts of the for loop</vt:lpstr>
      <vt:lpstr>Example of a for loop</vt:lpstr>
      <vt:lpstr>Exercise</vt:lpstr>
      <vt:lpstr>The while loop</vt:lpstr>
      <vt:lpstr>The while loop</vt:lpstr>
      <vt:lpstr>Example of a while loop</vt:lpstr>
      <vt:lpstr>Exercise</vt:lpstr>
      <vt:lpstr>The last and next statements</vt:lpstr>
      <vt:lpstr>The last statement</vt:lpstr>
      <vt:lpstr>The next statement</vt:lpstr>
      <vt:lpstr>Exercise</vt:lpstr>
      <vt:lpstr>Code block labels</vt:lpstr>
      <vt:lpstr>Labels</vt:lpstr>
      <vt:lpstr>Labels and loops</vt:lpstr>
      <vt:lpstr>The exit statement</vt:lpstr>
      <vt:lpstr>The exit statement</vt:lpstr>
      <vt:lpstr>Exercise</vt:lpstr>
      <vt:lpstr>Some Perl functions and operators</vt:lpstr>
      <vt:lpstr>Perl functions and operators</vt:lpstr>
      <vt:lpstr>The index and rindex functions</vt:lpstr>
      <vt:lpstr>The index function</vt:lpstr>
      <vt:lpstr>Perl functions and parentheses</vt:lpstr>
      <vt:lpstr>Example of index</vt:lpstr>
      <vt:lpstr>Modifications of index</vt:lpstr>
      <vt:lpstr>The rindex function</vt:lpstr>
      <vt:lpstr>Exercise</vt:lpstr>
      <vt:lpstr>The printf function</vt:lpstr>
      <vt:lpstr>The printf function</vt:lpstr>
      <vt:lpstr>The printf format specifiers</vt:lpstr>
      <vt:lpstr>Field types</vt:lpstr>
      <vt:lpstr>Examples</vt:lpstr>
      <vt:lpstr>String examples</vt:lpstr>
      <vt:lpstr>Multiple variables</vt:lpstr>
      <vt:lpstr>Exercise </vt:lpstr>
    </vt:vector>
  </TitlesOfParts>
  <Company>LAU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3  Looping</dc:title>
  <dc:creator>Georges Khazen</dc:creator>
  <cp:lastModifiedBy>Georges Khazen</cp:lastModifiedBy>
  <cp:revision>1</cp:revision>
  <dcterms:created xsi:type="dcterms:W3CDTF">2013-11-27T11:59:37Z</dcterms:created>
  <dcterms:modified xsi:type="dcterms:W3CDTF">2013-11-27T12:00:16Z</dcterms:modified>
</cp:coreProperties>
</file>